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7" r:id="rId1"/>
  </p:sldMasterIdLst>
  <p:handoutMasterIdLst>
    <p:handoutMasterId r:id="rId32"/>
  </p:handoutMasterIdLst>
  <p:sldIdLst>
    <p:sldId id="256" r:id="rId2"/>
    <p:sldId id="287" r:id="rId3"/>
    <p:sldId id="265" r:id="rId4"/>
    <p:sldId id="279" r:id="rId5"/>
    <p:sldId id="260" r:id="rId6"/>
    <p:sldId id="267" r:id="rId7"/>
    <p:sldId id="290" r:id="rId8"/>
    <p:sldId id="257" r:id="rId9"/>
    <p:sldId id="272" r:id="rId10"/>
    <p:sldId id="295" r:id="rId11"/>
    <p:sldId id="292" r:id="rId12"/>
    <p:sldId id="258" r:id="rId13"/>
    <p:sldId id="298" r:id="rId14"/>
    <p:sldId id="274" r:id="rId15"/>
    <p:sldId id="270" r:id="rId16"/>
    <p:sldId id="283" r:id="rId17"/>
    <p:sldId id="261" r:id="rId18"/>
    <p:sldId id="269" r:id="rId19"/>
    <p:sldId id="284" r:id="rId20"/>
    <p:sldId id="296" r:id="rId21"/>
    <p:sldId id="294" r:id="rId22"/>
    <p:sldId id="286" r:id="rId23"/>
    <p:sldId id="263" r:id="rId24"/>
    <p:sldId id="264" r:id="rId25"/>
    <p:sldId id="276" r:id="rId26"/>
    <p:sldId id="285" r:id="rId27"/>
    <p:sldId id="277" r:id="rId28"/>
    <p:sldId id="278" r:id="rId29"/>
    <p:sldId id="281" r:id="rId30"/>
    <p:sldId id="29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EBB48"/>
    <a:srgbClr val="FFD24B"/>
    <a:srgbClr val="235A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8039" autoAdjust="0"/>
  </p:normalViewPr>
  <p:slideViewPr>
    <p:cSldViewPr snapToGrid="0" snapToObjects="1">
      <p:cViewPr varScale="1">
        <p:scale>
          <a:sx n="105" d="100"/>
          <a:sy n="105" d="100"/>
        </p:scale>
        <p:origin x="-12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996528871391076"/>
          <c:y val="0.0868711067551794"/>
          <c:w val="0.545702109167996"/>
          <c:h val="0.79305914719439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explosion val="12"/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29-4777-BECF-8F8B4DE183D1}"/>
              </c:ext>
            </c:extLst>
          </c:dPt>
          <c:dLbls>
            <c:dLbl>
              <c:idx val="4"/>
              <c:layout>
                <c:manualLayout>
                  <c:x val="0.000804687400998105"/>
                  <c:y val="-0.0235178239428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29-4777-BECF-8F8B4DE183D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Sheet1!$A$2:$A$13</c:f>
              <c:strCache>
                <c:ptCount val="8"/>
                <c:pt idx="0">
                  <c:v>COTTAGE RENTALS</c:v>
                </c:pt>
                <c:pt idx="1">
                  <c:v>COMMERCIAL KITCHEN</c:v>
                </c:pt>
                <c:pt idx="2">
                  <c:v>GYM LONG TERM RENTAL</c:v>
                </c:pt>
                <c:pt idx="3">
                  <c:v>GYM HOURLY RENTAL</c:v>
                </c:pt>
                <c:pt idx="4">
                  <c:v>CAR WASH</c:v>
                </c:pt>
                <c:pt idx="5">
                  <c:v>PARTIES</c:v>
                </c:pt>
                <c:pt idx="6">
                  <c:v>MEMBERSHIP</c:v>
                </c:pt>
                <c:pt idx="7">
                  <c:v>MISC.</c:v>
                </c:pt>
              </c:strCache>
            </c:strRef>
          </c:cat>
          <c:val>
            <c:numRef>
              <c:f>Sheet1!$B$2:$B$13</c:f>
              <c:numCache>
                <c:formatCode>"$"#,##0.00</c:formatCode>
                <c:ptCount val="8"/>
                <c:pt idx="0">
                  <c:v>37115.0</c:v>
                </c:pt>
                <c:pt idx="1">
                  <c:v>37000.0</c:v>
                </c:pt>
                <c:pt idx="2">
                  <c:v>21661.0</c:v>
                </c:pt>
                <c:pt idx="3">
                  <c:v>8333.0</c:v>
                </c:pt>
                <c:pt idx="4">
                  <c:v>3585.0</c:v>
                </c:pt>
                <c:pt idx="5">
                  <c:v>1615.0</c:v>
                </c:pt>
                <c:pt idx="6">
                  <c:v>1355.0</c:v>
                </c:pt>
                <c:pt idx="7">
                  <c:v>1355.0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29-4777-BECF-8F8B4DE183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Sheet1!$A$2:$A$13</c:f>
              <c:strCache>
                <c:ptCount val="8"/>
                <c:pt idx="0">
                  <c:v>COTTAGE RENTALS</c:v>
                </c:pt>
                <c:pt idx="1">
                  <c:v>COMMERCIAL KITCHEN</c:v>
                </c:pt>
                <c:pt idx="2">
                  <c:v>GYM LONG TERM RENTAL</c:v>
                </c:pt>
                <c:pt idx="3">
                  <c:v>GYM HOURLY RENTAL</c:v>
                </c:pt>
                <c:pt idx="4">
                  <c:v>CAR WASH</c:v>
                </c:pt>
                <c:pt idx="5">
                  <c:v>PARTIES</c:v>
                </c:pt>
                <c:pt idx="6">
                  <c:v>MEMBERSHIP</c:v>
                </c:pt>
                <c:pt idx="7">
                  <c:v>MISC.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787839020123"/>
          <c:y val="0.200747045273717"/>
          <c:w val="0.312212160979877"/>
          <c:h val="0.508575067347161"/>
        </c:manualLayout>
      </c:layout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"/>
          <c:y val="0.130054133461099"/>
          <c:w val="0.628432624336446"/>
          <c:h val="0.82779910039770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EXPENSE</c:v>
                </c:pt>
              </c:strCache>
            </c:strRef>
          </c:tx>
          <c:explosion val="18"/>
          <c:dPt>
            <c:idx val="0"/>
            <c:bubble3D val="0"/>
            <c:spPr>
              <a:solidFill>
                <a:srgbClr val="0070C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D1-47EC-937B-E911A5A36DDD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DD1-47EC-937B-E911A5A36DD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Sheet1!$A$2:$A$9</c:f>
              <c:strCache>
                <c:ptCount val="8"/>
                <c:pt idx="0">
                  <c:v>PAYROLL </c:v>
                </c:pt>
                <c:pt idx="1">
                  <c:v>MAINTENANCE AND GROUNDS</c:v>
                </c:pt>
                <c:pt idx="2">
                  <c:v>UTILITIES</c:v>
                </c:pt>
                <c:pt idx="3">
                  <c:v>INSURANCE</c:v>
                </c:pt>
                <c:pt idx="4">
                  <c:v>PROFESSIONAL FEES/TAXES/LIC</c:v>
                </c:pt>
                <c:pt idx="5">
                  <c:v>OFFICE SUPPLIES/SUBSCRIPTIONS</c:v>
                </c:pt>
                <c:pt idx="6">
                  <c:v>PROGRAM EXPENSES</c:v>
                </c:pt>
                <c:pt idx="7">
                  <c:v>MISC</c:v>
                </c:pt>
              </c:strCache>
            </c:strRef>
          </c:cat>
          <c:val>
            <c:numRef>
              <c:f>Sheet1!$B$2:$B$9</c:f>
              <c:numCache>
                <c:formatCode>"$"#,##0.00</c:formatCode>
                <c:ptCount val="8"/>
                <c:pt idx="0">
                  <c:v>48290.0</c:v>
                </c:pt>
                <c:pt idx="1">
                  <c:v>29915.0</c:v>
                </c:pt>
                <c:pt idx="2">
                  <c:v>15487.0</c:v>
                </c:pt>
                <c:pt idx="3">
                  <c:v>7528.0</c:v>
                </c:pt>
                <c:pt idx="4">
                  <c:v>6060.0</c:v>
                </c:pt>
                <c:pt idx="5">
                  <c:v>4646.0</c:v>
                </c:pt>
                <c:pt idx="6">
                  <c:v>4428.0</c:v>
                </c:pt>
                <c:pt idx="7">
                  <c:v>6475.0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D1-47EC-937B-E911A5A36D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0764648168225"/>
          <c:y val="0.0762613688951727"/>
          <c:w val="0.317786650521293"/>
          <c:h val="0.9101851747802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9BCD0-DA72-1443-9DA8-CE9F92C2AD02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AD560-449F-D34D-B449-8ED74156D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12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EB5ECD5-515E-4817-8A06-1D2ED2C83850}" type="datetime4">
              <a:rPr lang="en-US" smtClean="0"/>
              <a:pPr/>
              <a:t>December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AD22427-B1DD-49E6-9F05-DE0F1467D7DC}" type="datetime4">
              <a:rPr lang="en-US" smtClean="0"/>
              <a:pPr/>
              <a:t>December 20,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D85AC8A2-C63C-49A4-89E9-2E4420D2ECA8}" type="datetimeFigureOut">
              <a:rPr lang="en-US" smtClean="0"/>
              <a:t>12/20/20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jpe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jpg"/><Relationship Id="rId10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5" Type="http://schemas.openxmlformats.org/officeDocument/2006/relationships/image" Target="../media/image67.jpe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7" Type="http://schemas.openxmlformats.org/officeDocument/2006/relationships/image" Target="../media/image26.jpeg"/><Relationship Id="rId8" Type="http://schemas.openxmlformats.org/officeDocument/2006/relationships/image" Target="../media/image77.jpeg"/><Relationship Id="rId9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g"/><Relationship Id="rId6" Type="http://schemas.openxmlformats.org/officeDocument/2006/relationships/image" Target="../media/image91.jpeg"/><Relationship Id="rId7" Type="http://schemas.openxmlformats.org/officeDocument/2006/relationships/image" Target="../media/image92.jpeg"/><Relationship Id="rId8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756" y="4052925"/>
            <a:ext cx="8901043" cy="208242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Lucida Sans"/>
                <a:cs typeface="Lucida Sans"/>
              </a:rPr>
              <a:t>2020 </a:t>
            </a:r>
            <a:r>
              <a:rPr lang="en-US" sz="2400" b="1" dirty="0">
                <a:latin typeface="Lucida Sans"/>
                <a:cs typeface="Lucida Sans"/>
              </a:rPr>
              <a:t>ANNUAL MEMBERSHIP MEETING</a:t>
            </a:r>
          </a:p>
          <a:p>
            <a:pPr algn="ctr"/>
            <a:r>
              <a:rPr lang="en-US" sz="2400" b="1" dirty="0">
                <a:latin typeface="Lucida Sans"/>
                <a:cs typeface="Lucida Sans"/>
              </a:rPr>
              <a:t>FEBRUARY 19, 2020</a:t>
            </a:r>
          </a:p>
          <a:p>
            <a:pPr algn="ctr"/>
            <a:r>
              <a:rPr lang="en-US" sz="2400" b="1" dirty="0">
                <a:latin typeface="Lucida Sans"/>
                <a:cs typeface="Lucida Sans"/>
              </a:rPr>
              <a:t>7:00 PM</a:t>
            </a:r>
          </a:p>
          <a:p>
            <a:pPr algn="ctr"/>
            <a:r>
              <a:rPr lang="en-US" sz="2400" dirty="0"/>
              <a:t>HISTORIC HALEIWA GYM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312" y="573395"/>
            <a:ext cx="4516621" cy="2373938"/>
          </a:xfrm>
        </p:spPr>
        <p:txBody>
          <a:bodyPr>
            <a:noAutofit/>
          </a:bodyPr>
          <a:lstStyle/>
          <a:p>
            <a:pPr algn="l"/>
            <a:r>
              <a:rPr lang="en-US" sz="5400" dirty="0"/>
              <a:t>Waialua </a:t>
            </a:r>
            <a:br>
              <a:rPr lang="en-US" sz="5400" dirty="0"/>
            </a:br>
            <a:r>
              <a:rPr lang="en-US" sz="5400" dirty="0"/>
              <a:t>Community </a:t>
            </a:r>
            <a:br>
              <a:rPr lang="en-US" sz="5400" dirty="0"/>
            </a:br>
            <a:r>
              <a:rPr lang="en-US" sz="5400" dirty="0"/>
              <a:t>Association</a:t>
            </a:r>
          </a:p>
        </p:txBody>
      </p:sp>
      <p:pic>
        <p:nvPicPr>
          <p:cNvPr id="6" name="Picture 5" descr="WCA Building Sketch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50" r="100000">
                        <a14:foregroundMark x1="69000" y1="28019" x2="69000" y2="28019"/>
                        <a14:foregroundMark x1="71375" y1="27375" x2="71375" y2="27375"/>
                        <a14:foregroundMark x1="67125" y1="27375" x2="67125" y2="27375"/>
                        <a14:foregroundMark x1="86125" y1="26570" x2="86125" y2="26570"/>
                        <a14:foregroundMark x1="90875" y1="27697" x2="90875" y2="27697"/>
                        <a14:foregroundMark x1="89250" y1="92110" x2="89250" y2="92110"/>
                        <a14:foregroundMark x1="18625" y1="28180" x2="18625" y2="28180"/>
                        <a14:foregroundMark x1="26125" y1="23833" x2="26125" y2="23833"/>
                        <a14:foregroundMark x1="3000" y1="80515" x2="3000" y2="80515"/>
                        <a14:foregroundMark x1="64250" y1="84541" x2="64250" y2="84541"/>
                        <a14:foregroundMark x1="97500" y1="28663" x2="97500" y2="28663"/>
                        <a14:foregroundMark x1="4500" y1="77617" x2="4500" y2="77617"/>
                        <a14:foregroundMark x1="5750" y1="70853" x2="5750" y2="70853"/>
                        <a14:backgroundMark x1="79125" y1="22866" x2="79125" y2="22866"/>
                        <a14:backgroundMark x1="82250" y1="20773" x2="82250" y2="20773"/>
                        <a14:backgroundMark x1="89000" y1="18519" x2="89000" y2="18519"/>
                        <a14:backgroundMark x1="92500" y1="19163" x2="92500" y2="19163"/>
                        <a14:backgroundMark x1="86875" y1="80193" x2="86875" y2="80193"/>
                        <a14:backgroundMark x1="88875" y1="80193" x2="88875" y2="80193"/>
                        <a14:backgroundMark x1="15250" y1="24477" x2="15250" y2="24477"/>
                        <a14:backgroundMark x1="7125" y1="31401" x2="7125" y2="31401"/>
                        <a14:backgroundMark x1="1250" y1="38647" x2="1250" y2="38647"/>
                        <a14:backgroundMark x1="1000" y1="40258" x2="1000" y2="40258"/>
                        <a14:backgroundMark x1="875" y1="30596" x2="875" y2="30596"/>
                        <a14:backgroundMark x1="2000" y1="32850" x2="2000" y2="32850"/>
                        <a14:backgroundMark x1="2750" y1="70370" x2="2750" y2="70370"/>
                        <a14:backgroundMark x1="3125" y1="61836" x2="3125" y2="61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5" y="-84667"/>
            <a:ext cx="4506905" cy="34984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909278" y="2947333"/>
            <a:ext cx="889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Ilona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Hemperly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2183889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known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58" y="3708784"/>
            <a:ext cx="4889517" cy="2750353"/>
          </a:xfrm>
          <a:prstGeom prst="rect">
            <a:avLst/>
          </a:prstGeom>
        </p:spPr>
      </p:pic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855" y="3708785"/>
            <a:ext cx="4889516" cy="2750353"/>
          </a:xfrm>
          <a:prstGeom prst="rect">
            <a:avLst/>
          </a:prstGeom>
        </p:spPr>
      </p:pic>
      <p:pic>
        <p:nvPicPr>
          <p:cNvPr id="7" name="Picture 6" descr="Unknown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6" y="1578776"/>
            <a:ext cx="4478284" cy="2519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20155"/>
            <a:ext cx="8591550" cy="729793"/>
          </a:xfrm>
        </p:spPr>
        <p:txBody>
          <a:bodyPr/>
          <a:lstStyle/>
          <a:p>
            <a:r>
              <a:rPr lang="en-US" dirty="0" smtClean="0"/>
              <a:t>Work Accomplished</a:t>
            </a:r>
            <a:endParaRPr lang="en-US" dirty="0"/>
          </a:p>
        </p:txBody>
      </p:sp>
      <p:pic>
        <p:nvPicPr>
          <p:cNvPr id="6" name="Picture 5" descr="Unknown-8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90" y="1578776"/>
            <a:ext cx="3786681" cy="2130009"/>
          </a:xfrm>
          <a:prstGeom prst="rect">
            <a:avLst/>
          </a:prstGeom>
        </p:spPr>
      </p:pic>
      <p:pic>
        <p:nvPicPr>
          <p:cNvPr id="9" name="Picture 8" descr="Unknown-3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6" y="3679134"/>
            <a:ext cx="1563752" cy="278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85" y="2314391"/>
            <a:ext cx="3225800" cy="1347441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PARKING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/>
              <a:t>CHANGES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6093" y="1161480"/>
            <a:ext cx="46830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better control our parking, the WCA will be implementing a parking management program which will: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Charge for parking at the WCA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Method and amount of fee will be determined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Members will </a:t>
            </a:r>
            <a:r>
              <a:rPr lang="en-US" dirty="0" smtClean="0"/>
              <a:t>receive a parking decal and get </a:t>
            </a:r>
            <a:r>
              <a:rPr lang="en-US" dirty="0"/>
              <a:t>four hours free parking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 </a:t>
            </a:r>
            <a:r>
              <a:rPr lang="en-US" dirty="0"/>
              <a:t>overnight parking will be allowed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Towing services have been </a:t>
            </a:r>
            <a:r>
              <a:rPr lang="en-US" dirty="0" smtClean="0"/>
              <a:t>initiated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Location, monthly fees and number of limited spaces for surrounding community business employees and Senior Center will be determined.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5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22519"/>
            <a:ext cx="7583488" cy="13090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PROGRAM COMMITTEE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73794" y="2048377"/>
            <a:ext cx="3233390" cy="293002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WCA SPONSORED: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ANNUAL </a:t>
            </a:r>
            <a:r>
              <a:rPr lang="en-US" sz="1600" dirty="0">
                <a:solidFill>
                  <a:schemeClr val="tx1"/>
                </a:solidFill>
              </a:rPr>
              <a:t>THANKSGIVING DINNER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SEWING CLASSES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HALEIWA MARTIAL ARTS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I.H.S</a:t>
            </a:r>
            <a:r>
              <a:rPr lang="en-US" sz="1600" dirty="0">
                <a:solidFill>
                  <a:schemeClr val="tx1"/>
                </a:solidFill>
              </a:rPr>
              <a:t>. AND PARTNERS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COMMUNITY MEETINGS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chemeClr val="tx1"/>
                </a:solidFill>
              </a:rPr>
              <a:t>WCA EVENTS</a:t>
            </a:r>
          </a:p>
        </p:txBody>
      </p:sp>
      <p:pic>
        <p:nvPicPr>
          <p:cNvPr id="4" name="Picture 3" descr="COMMUNITY MTG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19" y="3565398"/>
            <a:ext cx="3667647" cy="2750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84" y="2109132"/>
            <a:ext cx="2288469" cy="1525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84" y="3623734"/>
            <a:ext cx="1854199" cy="1236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83" y="2109132"/>
            <a:ext cx="2880552" cy="21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5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153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9637" y="1809040"/>
            <a:ext cx="2840227" cy="2130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2441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SEWING CLASSES</a:t>
            </a:r>
            <a:br>
              <a:rPr lang="en-US" dirty="0" smtClean="0"/>
            </a:br>
            <a:r>
              <a:rPr lang="en-US" dirty="0" smtClean="0"/>
              <a:t>WCA SPONSORED</a:t>
            </a:r>
            <a:br>
              <a:rPr lang="en-US" dirty="0" smtClean="0"/>
            </a:br>
            <a:r>
              <a:rPr lang="en-US" sz="1800" dirty="0" smtClean="0"/>
              <a:t>NONETTE UNGUREIT 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2954" y="1689490"/>
            <a:ext cx="5721940" cy="2451189"/>
          </a:xfrm>
        </p:spPr>
        <p:txBody>
          <a:bodyPr/>
          <a:lstStyle/>
          <a:p>
            <a:r>
              <a:rPr lang="en-US" dirty="0" smtClean="0"/>
              <a:t>Under the fine teaching of </a:t>
            </a:r>
            <a:r>
              <a:rPr lang="en-US" dirty="0" err="1" smtClean="0"/>
              <a:t>Nonette</a:t>
            </a:r>
            <a:r>
              <a:rPr lang="en-US" dirty="0" smtClean="0"/>
              <a:t> </a:t>
            </a:r>
            <a:r>
              <a:rPr lang="en-US" dirty="0" err="1" smtClean="0"/>
              <a:t>Ungureit</a:t>
            </a:r>
            <a:r>
              <a:rPr lang="en-US" dirty="0" smtClean="0"/>
              <a:t>, the WCA sponsored Sewing Class is in its fourth cycle. These women turn out some very beautiful products that they can finish within a single cycle of four weeks. Classes are held on Tuesdays and Wednesdays. </a:t>
            </a:r>
            <a:endParaRPr lang="en-US" dirty="0"/>
          </a:p>
        </p:txBody>
      </p:sp>
      <p:pic>
        <p:nvPicPr>
          <p:cNvPr id="4" name="Picture 3" descr="IMG_214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3505" y="4036265"/>
            <a:ext cx="2835806" cy="2126855"/>
          </a:xfrm>
          <a:prstGeom prst="rect">
            <a:avLst/>
          </a:prstGeom>
        </p:spPr>
      </p:pic>
      <p:pic>
        <p:nvPicPr>
          <p:cNvPr id="9" name="Picture 8" descr="IMG_22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777" y="4341432"/>
            <a:ext cx="3257889" cy="21719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4345670"/>
            <a:ext cx="2880552" cy="21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54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02161055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87" y="3341939"/>
            <a:ext cx="2961493" cy="1776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9562"/>
            <a:ext cx="9144000" cy="12831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NORTH SHORE MARTIAL </a:t>
            </a:r>
            <a:r>
              <a:rPr lang="en-US" sz="4000" dirty="0" smtClean="0"/>
              <a:t>ARTS</a:t>
            </a:r>
            <a:br>
              <a:rPr lang="en-US" sz="4000" dirty="0" smtClean="0"/>
            </a:br>
            <a:r>
              <a:rPr lang="en-US" sz="4000" dirty="0" smtClean="0"/>
              <a:t>WCA SPONSORED</a:t>
            </a:r>
            <a:r>
              <a:rPr lang="haw-US" sz="4000" dirty="0"/>
              <a:t/>
            </a:r>
            <a:br>
              <a:rPr lang="haw-US" sz="4000" dirty="0"/>
            </a:br>
            <a:r>
              <a:rPr lang="haw-US" sz="2000" dirty="0"/>
              <a:t>RICHARD GALIUS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05859" y="2182787"/>
            <a:ext cx="7662864" cy="3267169"/>
          </a:xfrm>
        </p:spPr>
        <p:txBody>
          <a:bodyPr>
            <a:normAutofit/>
          </a:bodyPr>
          <a:lstStyle/>
          <a:p>
            <a:r>
              <a:rPr lang="en-US" dirty="0"/>
              <a:t>FREE STYLE KARATE</a:t>
            </a:r>
          </a:p>
          <a:p>
            <a:pPr lvl="1"/>
            <a:r>
              <a:rPr lang="en-US" dirty="0"/>
              <a:t>“Allow spirit, mind and body to adapt to the teaching of many styles of martial arts”</a:t>
            </a:r>
          </a:p>
          <a:p>
            <a:r>
              <a:rPr lang="en-US" dirty="0"/>
              <a:t>PHYSICAL FITNESS</a:t>
            </a:r>
          </a:p>
          <a:p>
            <a:r>
              <a:rPr lang="en-US" dirty="0"/>
              <a:t>DISCIPLINE</a:t>
            </a:r>
          </a:p>
          <a:p>
            <a:r>
              <a:rPr lang="en-US" dirty="0"/>
              <a:t>RESPECT</a:t>
            </a:r>
          </a:p>
          <a:p>
            <a:r>
              <a:rPr lang="en-US" dirty="0"/>
              <a:t>SELF DEFENSE</a:t>
            </a:r>
          </a:p>
        </p:txBody>
      </p:sp>
      <p:pic>
        <p:nvPicPr>
          <p:cNvPr id="5" name="Picture 4" descr="020216105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757" y="4499113"/>
            <a:ext cx="3169478" cy="190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57" y="4419855"/>
            <a:ext cx="2582985" cy="1721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53"/>
            <a:ext cx="9144000" cy="929211"/>
          </a:xfrm>
        </p:spPr>
        <p:txBody>
          <a:bodyPr/>
          <a:lstStyle/>
          <a:p>
            <a:pPr algn="ctr"/>
            <a:r>
              <a:rPr lang="en-US" sz="3600" dirty="0"/>
              <a:t>ANNUAL THANKSGIVING LUNCHEON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315" y="1523824"/>
            <a:ext cx="8253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the help of many volunteers, the 20</a:t>
            </a:r>
            <a:r>
              <a:rPr lang="haw-US" dirty="0"/>
              <a:t>20</a:t>
            </a:r>
            <a:r>
              <a:rPr lang="en-US" dirty="0"/>
              <a:t> Annual Thanksgiving Dinner was a success feeding almost 200 needy community members.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9196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In Partnership with the North Shore News/North Shore Food Bank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06" y="2828595"/>
            <a:ext cx="2529221" cy="16861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20" y="4414776"/>
            <a:ext cx="2590607" cy="1727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627" y="2828595"/>
            <a:ext cx="2386892" cy="1591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14" y="2828595"/>
            <a:ext cx="1056793" cy="1586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08" y="4414775"/>
            <a:ext cx="2969699" cy="1979798"/>
          </a:xfrm>
          <a:prstGeom prst="rect">
            <a:avLst/>
          </a:prstGeom>
        </p:spPr>
      </p:pic>
      <p:pic>
        <p:nvPicPr>
          <p:cNvPr id="6" name="Picture 5" descr="IMG_180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15" y="2828595"/>
            <a:ext cx="2376299" cy="15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67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3" y="3471278"/>
            <a:ext cx="3387426" cy="2258284"/>
          </a:xfrm>
          <a:prstGeom prst="rect">
            <a:avLst/>
          </a:prstGeom>
        </p:spPr>
      </p:pic>
      <p:pic>
        <p:nvPicPr>
          <p:cNvPr id="5" name="Picture 4" descr="IMG_18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3" y="1537242"/>
            <a:ext cx="3077555" cy="20517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64" y="1537241"/>
            <a:ext cx="2685351" cy="1790235"/>
          </a:xfrm>
          <a:prstGeom prst="rect">
            <a:avLst/>
          </a:prstGeom>
        </p:spPr>
      </p:pic>
      <p:pic>
        <p:nvPicPr>
          <p:cNvPr id="16" name="Picture 15" descr="HULA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267" y="2981637"/>
            <a:ext cx="2795333" cy="1572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435" y="165976"/>
            <a:ext cx="7520940" cy="1238712"/>
          </a:xfrm>
        </p:spPr>
        <p:txBody>
          <a:bodyPr>
            <a:normAutofit fontScale="90000"/>
          </a:bodyPr>
          <a:lstStyle/>
          <a:p>
            <a:r>
              <a:rPr lang="en-US" dirty="0"/>
              <a:t>Annual Thanksgiving</a:t>
            </a:r>
            <a:br>
              <a:rPr lang="en-US" dirty="0"/>
            </a:br>
            <a:r>
              <a:rPr lang="en-US" sz="4000" dirty="0"/>
              <a:t>A Community Working Together</a:t>
            </a:r>
            <a:r>
              <a:rPr lang="mr-IN" sz="4000" dirty="0"/>
              <a:t>…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251603" y="1523215"/>
            <a:ext cx="2486423" cy="443198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FFFFFF"/>
                </a:solidFill>
              </a:rPr>
              <a:t>Community Donors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Haleiwa Joe’s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Dole Pineapple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7-11 Stores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Ted’s Bakery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Waialua Bakery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Haleiwa Elem.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St. Michael’s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I.H.S.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Hawaii Food Bank</a:t>
            </a:r>
          </a:p>
          <a:p>
            <a:pPr algn="ctr"/>
            <a:r>
              <a:rPr lang="en-US" sz="1200" dirty="0" err="1">
                <a:solidFill>
                  <a:srgbClr val="FFFFFF"/>
                </a:solidFill>
              </a:rPr>
              <a:t>Alea</a:t>
            </a:r>
            <a:r>
              <a:rPr lang="en-US" sz="1200" dirty="0">
                <a:solidFill>
                  <a:srgbClr val="FFFFFF"/>
                </a:solidFill>
              </a:rPr>
              <a:t> Bridge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</a:rPr>
              <a:t>North Shore Christian Fellowship</a:t>
            </a:r>
            <a:endParaRPr lang="en-US" sz="1200" dirty="0">
              <a:solidFill>
                <a:srgbClr val="FFFFFF"/>
              </a:solidFill>
            </a:endParaRPr>
          </a:p>
          <a:p>
            <a:pPr algn="ctr"/>
            <a:r>
              <a:rPr lang="en-US" sz="1200" dirty="0" err="1">
                <a:solidFill>
                  <a:srgbClr val="FFFFFF"/>
                </a:solidFill>
              </a:rPr>
              <a:t>Waimea</a:t>
            </a:r>
            <a:r>
              <a:rPr lang="en-US" sz="1200" dirty="0">
                <a:solidFill>
                  <a:srgbClr val="FFFFFF"/>
                </a:solidFill>
              </a:rPr>
              <a:t> Valley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Manu O </a:t>
            </a:r>
            <a:r>
              <a:rPr lang="en-US" sz="1200" dirty="0" err="1">
                <a:solidFill>
                  <a:srgbClr val="FFFFFF"/>
                </a:solidFill>
              </a:rPr>
              <a:t>Ke</a:t>
            </a:r>
            <a:r>
              <a:rPr lang="en-US" sz="1200" dirty="0">
                <a:solidFill>
                  <a:srgbClr val="FFFFFF"/>
                </a:solidFill>
              </a:rPr>
              <a:t> Kai Canoe Club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Frank and </a:t>
            </a:r>
            <a:r>
              <a:rPr lang="en-US" sz="1200" dirty="0" err="1">
                <a:solidFill>
                  <a:srgbClr val="FFFFFF"/>
                </a:solidFill>
              </a:rPr>
              <a:t>Leilani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Perreira</a:t>
            </a:r>
            <a:endParaRPr lang="en-US" sz="1200" dirty="0">
              <a:solidFill>
                <a:srgbClr val="FFFFFF"/>
              </a:solidFill>
            </a:endParaRPr>
          </a:p>
          <a:p>
            <a:pPr algn="ctr"/>
            <a:r>
              <a:rPr lang="en-US" sz="1200" dirty="0" err="1">
                <a:solidFill>
                  <a:srgbClr val="FFFFFF"/>
                </a:solidFill>
              </a:rPr>
              <a:t>Mohala</a:t>
            </a:r>
            <a:r>
              <a:rPr lang="en-US" sz="1200" dirty="0">
                <a:solidFill>
                  <a:srgbClr val="FFFFFF"/>
                </a:solidFill>
              </a:rPr>
              <a:t> Farms</a:t>
            </a: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WHIS Culinary </a:t>
            </a:r>
            <a:r>
              <a:rPr lang="mr-IN" sz="1200" dirty="0">
                <a:solidFill>
                  <a:srgbClr val="FFFFFF"/>
                </a:solidFill>
              </a:rPr>
              <a:t>–</a:t>
            </a:r>
            <a:r>
              <a:rPr lang="en-US" sz="1200" dirty="0">
                <a:solidFill>
                  <a:srgbClr val="FFFFFF"/>
                </a:solidFill>
              </a:rPr>
              <a:t> Marsha Taylor</a:t>
            </a:r>
          </a:p>
          <a:p>
            <a:pPr algn="ctr"/>
            <a:r>
              <a:rPr lang="en-US" sz="1200" dirty="0" err="1">
                <a:solidFill>
                  <a:srgbClr val="FFFFFF"/>
                </a:solidFill>
              </a:rPr>
              <a:t>Halau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Kawaipuilani</a:t>
            </a:r>
            <a:endParaRPr lang="en-US" sz="1200" dirty="0">
              <a:solidFill>
                <a:srgbClr val="FFFFFF"/>
              </a:solidFill>
            </a:endParaRPr>
          </a:p>
          <a:p>
            <a:pPr algn="ctr"/>
            <a:r>
              <a:rPr lang="en-US" sz="1200" dirty="0" err="1">
                <a:solidFill>
                  <a:srgbClr val="FFFFFF"/>
                </a:solidFill>
              </a:rPr>
              <a:t>Halau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Makana</a:t>
            </a:r>
            <a:r>
              <a:rPr lang="en-US" sz="1200" dirty="0">
                <a:solidFill>
                  <a:srgbClr val="FFFFFF"/>
                </a:solidFill>
              </a:rPr>
              <a:t> a </a:t>
            </a:r>
            <a:r>
              <a:rPr lang="en-US" sz="1200" dirty="0" err="1">
                <a:solidFill>
                  <a:srgbClr val="FFFFFF"/>
                </a:solidFill>
              </a:rPr>
              <a:t>Ke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sz="1200" dirty="0" err="1">
                <a:solidFill>
                  <a:srgbClr val="FFFFFF"/>
                </a:solidFill>
              </a:rPr>
              <a:t>Akua</a:t>
            </a:r>
            <a:endParaRPr lang="en-US" sz="1200" dirty="0">
              <a:solidFill>
                <a:srgbClr val="FFFFFF"/>
              </a:solidFill>
            </a:endParaRPr>
          </a:p>
          <a:p>
            <a:pPr algn="ctr"/>
            <a:endParaRPr lang="en-US" sz="1200" dirty="0" smtClean="0">
              <a:solidFill>
                <a:srgbClr val="FFFFFF"/>
              </a:solidFill>
            </a:endParaRPr>
          </a:p>
          <a:p>
            <a:pPr algn="ctr"/>
            <a:endParaRPr lang="en-US" sz="1200" dirty="0">
              <a:solidFill>
                <a:srgbClr val="FFFFFF"/>
              </a:solidFill>
            </a:endParaRPr>
          </a:p>
          <a:p>
            <a:pPr algn="ctr"/>
            <a:endParaRPr lang="en-US" sz="1200" dirty="0">
              <a:solidFill>
                <a:srgbClr val="FFFFFF"/>
              </a:solidFill>
            </a:endParaRPr>
          </a:p>
          <a:p>
            <a:pPr algn="ctr"/>
            <a:r>
              <a:rPr lang="en-US" sz="1200" dirty="0">
                <a:solidFill>
                  <a:srgbClr val="FFFFFF"/>
                </a:solidFill>
              </a:rPr>
              <a:t>Community Volunteers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7162" y="5971683"/>
            <a:ext cx="4440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To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301808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54"/>
            <a:ext cx="9144000" cy="8622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I.H.S. COMMUNITY </a:t>
            </a:r>
            <a:r>
              <a:rPr lang="en-US" sz="3600" dirty="0" smtClean="0"/>
              <a:t> AND OUTREACH </a:t>
            </a:r>
            <a:r>
              <a:rPr lang="en-US" sz="3600" dirty="0"/>
              <a:t>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89947" y="925034"/>
            <a:ext cx="7583488" cy="562462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300" dirty="0">
                <a:solidFill>
                  <a:srgbClr val="FFFFFF"/>
                </a:solidFill>
              </a:rPr>
              <a:t>INSTITUTE FOR HUMAN SERVICES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pPr marL="0" indent="0" algn="ctr">
              <a:buNone/>
            </a:pPr>
            <a:endParaRPr lang="haw-US" sz="4600" dirty="0"/>
          </a:p>
          <a:p>
            <a:pPr marL="0" indent="0" algn="ctr">
              <a:buNone/>
            </a:pPr>
            <a:endParaRPr lang="haw-US" sz="4600" dirty="0"/>
          </a:p>
          <a:p>
            <a:pPr marL="0" indent="0" algn="ctr">
              <a:buNone/>
            </a:pPr>
            <a:endParaRPr lang="haw-US" sz="4600" dirty="0"/>
          </a:p>
          <a:p>
            <a:pPr marL="0" indent="0" algn="ctr">
              <a:buNone/>
            </a:pPr>
            <a:endParaRPr lang="haw-US" sz="4600" dirty="0"/>
          </a:p>
          <a:p>
            <a:pPr marL="0" indent="0" algn="ctr">
              <a:buNone/>
            </a:pPr>
            <a:endParaRPr lang="haw-US" sz="4600" dirty="0"/>
          </a:p>
          <a:p>
            <a:pPr marL="0" indent="0" algn="ctr">
              <a:buNone/>
            </a:pPr>
            <a:endParaRPr lang="en-US" sz="4600" dirty="0" smtClean="0"/>
          </a:p>
          <a:p>
            <a:pPr marL="0" indent="0" algn="ctr">
              <a:buNone/>
            </a:pPr>
            <a:r>
              <a:rPr lang="en-US" sz="4600" dirty="0" smtClean="0"/>
              <a:t>OTHER </a:t>
            </a:r>
            <a:r>
              <a:rPr lang="en-US" sz="4600" dirty="0"/>
              <a:t>COMMUNITY PARTNERS</a:t>
            </a:r>
          </a:p>
          <a:p>
            <a:pPr marL="0" indent="0">
              <a:buNone/>
            </a:pPr>
            <a:endParaRPr lang="en-US" sz="4300" dirty="0"/>
          </a:p>
          <a:p>
            <a:pPr marL="0" indent="0">
              <a:buNone/>
            </a:pPr>
            <a:r>
              <a:rPr lang="en-US" sz="4300" dirty="0"/>
              <a:t>NORTH SHORE CHRISTIAN FELLOWSHIP  </a:t>
            </a:r>
          </a:p>
          <a:p>
            <a:pPr marL="0" indent="0">
              <a:buNone/>
            </a:pPr>
            <a:r>
              <a:rPr lang="en-US" sz="4300" dirty="0"/>
              <a:t>NORTH SHORE FOOD BANK</a:t>
            </a:r>
          </a:p>
          <a:p>
            <a:pPr marL="0" indent="0">
              <a:buNone/>
            </a:pPr>
            <a:r>
              <a:rPr lang="en-US" sz="4300" dirty="0"/>
              <a:t>NORTH SHORE NEWS</a:t>
            </a:r>
          </a:p>
          <a:p>
            <a:pPr marL="0" indent="0">
              <a:buNone/>
            </a:pPr>
            <a:r>
              <a:rPr lang="en-US" sz="4300" dirty="0"/>
              <a:t>NORTH SHORE CHAMBER OF COMMERCE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714462"/>
              </p:ext>
            </p:extLst>
          </p:nvPr>
        </p:nvGraphicFramePr>
        <p:xfrm>
          <a:off x="835498" y="1435395"/>
          <a:ext cx="7473004" cy="28346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7365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365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22038"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800" dirty="0"/>
                        <a:t>I.H.S. HOUSING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800" dirty="0"/>
                        <a:t>I.H.S.</a:t>
                      </a:r>
                      <a:r>
                        <a:rPr lang="haw-US" sz="1800" dirty="0"/>
                        <a:t> EMPLOYMENT</a:t>
                      </a:r>
                      <a:endParaRPr lang="en-US" sz="1800" dirty="0"/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800" dirty="0"/>
                        <a:t>ALOHA HARVEST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sz="1800" dirty="0"/>
                        <a:t>ALEA BRIDGE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haw-US" sz="1800" dirty="0" smtClean="0"/>
                        <a:t>ECHY </a:t>
                      </a:r>
                      <a:r>
                        <a:rPr lang="haw-US" sz="1800" dirty="0"/>
                        <a:t>(DOE HOMELESS CONCERN LIASON)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haw-US" dirty="0"/>
                        <a:t>WAHIAWA HEALTH CENTER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haw-US" dirty="0"/>
                        <a:t>UNITED HEALTH CARE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  <a:defRPr/>
                      </a:pPr>
                      <a:r>
                        <a:rPr lang="en-US" dirty="0"/>
                        <a:t>VETEREN’S AFFAIRS</a:t>
                      </a:r>
                      <a:endParaRPr lang="haw-US" dirty="0"/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haw-US" dirty="0"/>
                        <a:t>PREMIER BENEFIT </a:t>
                      </a:r>
                      <a:endParaRPr lang="en-US" dirty="0"/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en-US" dirty="0"/>
                        <a:t>NORTH SHORE FOOD BANK</a:t>
                      </a:r>
                    </a:p>
                    <a:p>
                      <a:pPr marL="742950" lvl="1" indent="-285750">
                        <a:buFont typeface="Wingdings" charset="2"/>
                        <a:buChar char="§"/>
                      </a:pPr>
                      <a:r>
                        <a:rPr lang="haw-US" dirty="0" smtClean="0"/>
                        <a:t>OHANA </a:t>
                      </a:r>
                      <a:r>
                        <a:rPr lang="haw-US" dirty="0"/>
                        <a:t>FOOD DROP</a:t>
                      </a:r>
                    </a:p>
                    <a:p>
                      <a:pPr marL="742950" lvl="1" indent="-285750">
                        <a:buFont typeface="Wingdings" charset="2"/>
                        <a:buChar char="§"/>
                      </a:pPr>
                      <a:r>
                        <a:rPr lang="haw-US" dirty="0"/>
                        <a:t>SENIOR BOXES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haw-US" dirty="0"/>
                        <a:t>CATHOLIC CHARITIES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haw-US" dirty="0"/>
                        <a:t>HOME PROJECT (MEDICAL MOBILE)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haw-US" dirty="0"/>
                        <a:t>CHILD AND FAMILY </a:t>
                      </a:r>
                      <a:r>
                        <a:rPr lang="haw-US" dirty="0" smtClean="0"/>
                        <a:t>SERVICES</a:t>
                      </a:r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r>
                        <a:rPr lang="haw-US" dirty="0" smtClean="0"/>
                        <a:t>HALEIWA</a:t>
                      </a:r>
                      <a:r>
                        <a:rPr lang="haw-US" baseline="0" dirty="0" smtClean="0"/>
                        <a:t> JODO MISSION</a:t>
                      </a:r>
                      <a:endParaRPr lang="en-US" dirty="0"/>
                    </a:p>
                    <a:p>
                      <a:pPr marL="285750" indent="-285750">
                        <a:buFont typeface="Wingdings" charset="2"/>
                        <a:buChar char="§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7301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2" y="3902747"/>
            <a:ext cx="3928548" cy="2118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53"/>
            <a:ext cx="9144000" cy="1283167"/>
          </a:xfrm>
        </p:spPr>
        <p:txBody>
          <a:bodyPr/>
          <a:lstStyle/>
          <a:p>
            <a:pPr algn="ctr"/>
            <a:r>
              <a:rPr lang="en-US" sz="3600" dirty="0"/>
              <a:t>INSTITUTE FOR HUMAN SERVICES and COMMUNITY PARTNERS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08" y="1834898"/>
            <a:ext cx="2657492" cy="4720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4821" y="5768503"/>
            <a:ext cx="2162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Institute for Human Services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Heidi Apau</a:t>
            </a:r>
          </a:p>
        </p:txBody>
      </p:sp>
      <p:pic>
        <p:nvPicPr>
          <p:cNvPr id="11" name="Picture 10" descr="Access to Independanc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983" y="4199185"/>
            <a:ext cx="1569525" cy="2356259"/>
          </a:xfrm>
          <a:prstGeom prst="rect">
            <a:avLst/>
          </a:prstGeom>
        </p:spPr>
      </p:pic>
      <p:pic>
        <p:nvPicPr>
          <p:cNvPr id="12" name="Picture 11" descr="Ale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88" y="1831123"/>
            <a:ext cx="1575446" cy="2368062"/>
          </a:xfrm>
          <a:prstGeom prst="rect">
            <a:avLst/>
          </a:prstGeom>
        </p:spPr>
      </p:pic>
      <p:pic>
        <p:nvPicPr>
          <p:cNvPr id="13" name="Picture 12" descr="United Health Car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40" y="1831123"/>
            <a:ext cx="1721770" cy="30609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5652" y="4563508"/>
            <a:ext cx="2390323" cy="15935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0" y="1906634"/>
            <a:ext cx="2994170" cy="19961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9870" y="3408551"/>
            <a:ext cx="2162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North Shore Food Bank</a:t>
            </a:r>
          </a:p>
          <a:p>
            <a:r>
              <a:rPr lang="en-US" sz="1400" dirty="0">
                <a:solidFill>
                  <a:schemeClr val="bg1"/>
                </a:solidFill>
              </a:rPr>
              <a:t>Linda Seyler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982" y="6093779"/>
            <a:ext cx="1087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HOME </a:t>
            </a:r>
            <a:r>
              <a:rPr lang="en-US" sz="1200" dirty="0"/>
              <a:t>Mobile </a:t>
            </a:r>
          </a:p>
          <a:p>
            <a:r>
              <a:rPr lang="en-US" sz="1200" dirty="0"/>
              <a:t>Health Unit</a:t>
            </a:r>
          </a:p>
        </p:txBody>
      </p:sp>
    </p:spTree>
    <p:extLst>
      <p:ext uri="{BB962C8B-B14F-4D97-AF65-F5344CB8AC3E}">
        <p14:creationId xmlns:p14="http://schemas.microsoft.com/office/powerpoint/2010/main" val="65125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400" y="3443267"/>
            <a:ext cx="3369733" cy="189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134" y="2011102"/>
            <a:ext cx="1874397" cy="3329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Activities at the WCA</a:t>
            </a:r>
          </a:p>
        </p:txBody>
      </p:sp>
      <p:pic>
        <p:nvPicPr>
          <p:cNvPr id="5" name="Picture 4" descr="20171222_12175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65" y="2737556"/>
            <a:ext cx="3329521" cy="1872856"/>
          </a:xfrm>
          <a:prstGeom prst="rect">
            <a:avLst/>
          </a:prstGeom>
        </p:spPr>
      </p:pic>
      <p:pic>
        <p:nvPicPr>
          <p:cNvPr id="8" name="Picture 7" descr="20171206_12363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2035" y="3900618"/>
            <a:ext cx="1895475" cy="980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0253" y="4417294"/>
            <a:ext cx="177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I.H.S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Community Outreach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99" y="2009221"/>
            <a:ext cx="1872855" cy="3329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7398" y="4701616"/>
            <a:ext cx="187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Car Wash</a:t>
            </a:r>
          </a:p>
        </p:txBody>
      </p:sp>
      <p:pic>
        <p:nvPicPr>
          <p:cNvPr id="7" name="Picture 6" descr="20171206_12372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6437" y="2737554"/>
            <a:ext cx="3329520" cy="18728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94769" y="4506358"/>
            <a:ext cx="187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Food Bank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6531" y="2011102"/>
            <a:ext cx="2679655" cy="1507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09387" y="4886282"/>
            <a:ext cx="1664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Senior Boxes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6531" y="4692410"/>
            <a:ext cx="187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</a:rPr>
              <a:t>Lili’uokalani</a:t>
            </a:r>
            <a:r>
              <a:rPr lang="en-US" dirty="0">
                <a:solidFill>
                  <a:srgbClr val="FFFFFF"/>
                </a:solidFill>
              </a:rPr>
              <a:t> Trust</a:t>
            </a:r>
          </a:p>
        </p:txBody>
      </p:sp>
    </p:spTree>
    <p:extLst>
      <p:ext uri="{BB962C8B-B14F-4D97-AF65-F5344CB8AC3E}">
        <p14:creationId xmlns:p14="http://schemas.microsoft.com/office/powerpoint/2010/main" val="871406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Miche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8" y="5146351"/>
            <a:ext cx="1233970" cy="15424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64" y="278893"/>
            <a:ext cx="1690661" cy="1465239"/>
          </a:xfrm>
          <a:prstGeom prst="rect">
            <a:avLst/>
          </a:prstGeom>
        </p:spPr>
      </p:pic>
      <p:pic>
        <p:nvPicPr>
          <p:cNvPr id="10" name="Picture 9" descr="Va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05" y="5066811"/>
            <a:ext cx="1065920" cy="1610857"/>
          </a:xfrm>
          <a:prstGeom prst="rect">
            <a:avLst/>
          </a:prstGeom>
        </p:spPr>
      </p:pic>
      <p:pic>
        <p:nvPicPr>
          <p:cNvPr id="32" name="Picture 31" descr="Bridge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90" y="1499031"/>
            <a:ext cx="1265817" cy="1778986"/>
          </a:xfrm>
          <a:prstGeom prst="rect">
            <a:avLst/>
          </a:prstGeom>
        </p:spPr>
      </p:pic>
      <p:pic>
        <p:nvPicPr>
          <p:cNvPr id="29" name="Picture 28" descr="Tammy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28" y="1499031"/>
            <a:ext cx="1185348" cy="1742209"/>
          </a:xfrm>
          <a:prstGeom prst="rect">
            <a:avLst/>
          </a:prstGeom>
        </p:spPr>
      </p:pic>
      <p:pic>
        <p:nvPicPr>
          <p:cNvPr id="35" name="Picture 34" descr="Ann Otteman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2" y="3259601"/>
            <a:ext cx="1295400" cy="1797745"/>
          </a:xfrm>
          <a:prstGeom prst="rect">
            <a:avLst/>
          </a:prstGeom>
        </p:spPr>
      </p:pic>
      <p:pic>
        <p:nvPicPr>
          <p:cNvPr id="33" name="Picture 32" descr="Jaso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507" y="1499031"/>
            <a:ext cx="1283204" cy="1789947"/>
          </a:xfrm>
          <a:prstGeom prst="rect">
            <a:avLst/>
          </a:prstGeom>
        </p:spPr>
      </p:pic>
      <p:pic>
        <p:nvPicPr>
          <p:cNvPr id="6" name="Picture 5" descr="thumbnail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08" y="3333172"/>
            <a:ext cx="1297196" cy="177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2019 </a:t>
            </a:r>
            <a:r>
              <a:rPr lang="en-US" dirty="0"/>
              <a:t>Board of Trustees and Staff</a:t>
            </a:r>
          </a:p>
        </p:txBody>
      </p:sp>
      <p:pic>
        <p:nvPicPr>
          <p:cNvPr id="4" name="Picture 3" descr="thumbnail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" y="3333172"/>
            <a:ext cx="1258538" cy="1778986"/>
          </a:xfrm>
          <a:prstGeom prst="rect">
            <a:avLst/>
          </a:prstGeom>
        </p:spPr>
      </p:pic>
      <p:pic>
        <p:nvPicPr>
          <p:cNvPr id="5" name="Picture 4" descr="Keith and Leif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905" y="3333172"/>
            <a:ext cx="1236027" cy="1742209"/>
          </a:xfrm>
          <a:prstGeom prst="rect">
            <a:avLst/>
          </a:prstGeom>
        </p:spPr>
      </p:pic>
      <p:pic>
        <p:nvPicPr>
          <p:cNvPr id="7" name="Picture 6" descr="thumbnail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7" y="1499031"/>
            <a:ext cx="1233971" cy="1760570"/>
          </a:xfrm>
          <a:prstGeom prst="rect">
            <a:avLst/>
          </a:prstGeom>
        </p:spPr>
      </p:pic>
      <p:pic>
        <p:nvPicPr>
          <p:cNvPr id="8" name="Picture 7" descr="Keith and Leif.jp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95" y="3333172"/>
            <a:ext cx="1266713" cy="1778986"/>
          </a:xfrm>
          <a:prstGeom prst="rect">
            <a:avLst/>
          </a:prstGeom>
        </p:spPr>
      </p:pic>
      <p:pic>
        <p:nvPicPr>
          <p:cNvPr id="11" name="Picture 10" descr="20171206_094545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21" y="5057346"/>
            <a:ext cx="1164984" cy="1597507"/>
          </a:xfrm>
          <a:prstGeom prst="rect">
            <a:avLst/>
          </a:prstGeom>
        </p:spPr>
      </p:pic>
      <p:pic>
        <p:nvPicPr>
          <p:cNvPr id="12" name="Picture 11" descr="20171206_094600.jp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44" y="5066811"/>
            <a:ext cx="1287777" cy="1684428"/>
          </a:xfrm>
          <a:prstGeom prst="rect">
            <a:avLst/>
          </a:prstGeom>
        </p:spPr>
      </p:pic>
      <p:pic>
        <p:nvPicPr>
          <p:cNvPr id="13" name="Picture 12" descr="boyd-ready.jp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8" t="-2790" r="20883" b="8254"/>
          <a:stretch/>
        </p:blipFill>
        <p:spPr>
          <a:xfrm>
            <a:off x="6970363" y="3056173"/>
            <a:ext cx="1523962" cy="18095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071" y="4869352"/>
            <a:ext cx="7665486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Charlyn Sales              Keith Awai        </a:t>
            </a:r>
            <a:r>
              <a:rPr lang="en-US" sz="1200" dirty="0" smtClean="0">
                <a:solidFill>
                  <a:srgbClr val="FFFFFF"/>
                </a:solidFill>
              </a:rPr>
              <a:t>        Jennifer </a:t>
            </a:r>
            <a:r>
              <a:rPr lang="en-US" sz="1200" dirty="0">
                <a:solidFill>
                  <a:srgbClr val="FFFFFF"/>
                </a:solidFill>
              </a:rPr>
              <a:t>Hernando     Leif Andersen           Ann Otteman           Boyd Ready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457" y="3056173"/>
            <a:ext cx="7666868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   Manu Anana       Tammy Escorzon     Bridget Bordeau    Jason Lehmkuhl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9133" y="6474240"/>
            <a:ext cx="7675191" cy="276999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Michele </a:t>
            </a:r>
            <a:r>
              <a:rPr lang="en-US" sz="1200" dirty="0" err="1">
                <a:solidFill>
                  <a:schemeClr val="bg1"/>
                </a:solidFill>
              </a:rPr>
              <a:t>Rego</a:t>
            </a:r>
            <a:r>
              <a:rPr lang="en-US" sz="1200" dirty="0">
                <a:solidFill>
                  <a:schemeClr val="bg1"/>
                </a:solidFill>
              </a:rPr>
              <a:t>                                                                              </a:t>
            </a:r>
            <a:r>
              <a:rPr lang="haw-US" sz="1200" dirty="0">
                <a:solidFill>
                  <a:schemeClr val="bg1"/>
                </a:solidFill>
              </a:rPr>
              <a:t>             </a:t>
            </a:r>
            <a:r>
              <a:rPr lang="en-US" sz="1200" dirty="0">
                <a:solidFill>
                  <a:schemeClr val="bg1"/>
                </a:solidFill>
              </a:rPr>
              <a:t>         Berni Paik-Apau      Derrick Manners     Valerie </a:t>
            </a:r>
            <a:r>
              <a:rPr lang="en-US" sz="1200" dirty="0" err="1">
                <a:solidFill>
                  <a:schemeClr val="bg1"/>
                </a:solidFill>
              </a:rPr>
              <a:t>Oga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5721" y="2231684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Executive Board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228131" y="4090762"/>
            <a:ext cx="180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Trustees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781084" y="5601775"/>
            <a:ext cx="180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Staff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27457" y="1222032"/>
            <a:ext cx="1236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President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46776" y="1222032"/>
            <a:ext cx="1359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Secretary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3484" y="1222032"/>
            <a:ext cx="1185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Vice President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22275" y="1229979"/>
            <a:ext cx="1274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Treasurer</a:t>
            </a:r>
          </a:p>
        </p:txBody>
      </p:sp>
    </p:spTree>
    <p:extLst>
      <p:ext uri="{BB962C8B-B14F-4D97-AF65-F5344CB8AC3E}">
        <p14:creationId xmlns:p14="http://schemas.microsoft.com/office/powerpoint/2010/main" val="229821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9281_206513489382189_785298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99" y="1424848"/>
            <a:ext cx="4613276" cy="3457608"/>
          </a:xfrm>
          <a:prstGeom prst="rect">
            <a:avLst/>
          </a:prstGeom>
        </p:spPr>
      </p:pic>
      <p:pic>
        <p:nvPicPr>
          <p:cNvPr id="5" name="Picture 4" descr="02041610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1424848"/>
            <a:ext cx="2630380" cy="2956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WCA Community Honorees</a:t>
            </a:r>
            <a:br>
              <a:rPr lang="en-US" dirty="0" smtClean="0"/>
            </a:br>
            <a:r>
              <a:rPr lang="en-US" dirty="0" smtClean="0">
                <a:latin typeface="+mn-lt"/>
                <a:cs typeface="Copperplate Gothic Bold"/>
              </a:rPr>
              <a:t>Richard and Emma Galius</a:t>
            </a:r>
            <a:endParaRPr lang="en-US" dirty="0">
              <a:latin typeface="+mn-lt"/>
              <a:cs typeface="Copperplate Gothic Bold"/>
            </a:endParaRPr>
          </a:p>
        </p:txBody>
      </p:sp>
      <p:pic>
        <p:nvPicPr>
          <p:cNvPr id="3" name="Picture 2" descr="thumbnai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0" y="3395280"/>
            <a:ext cx="5651500" cy="318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07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18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93" y="3820524"/>
            <a:ext cx="4058777" cy="270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658" y="4595915"/>
            <a:ext cx="3101117" cy="19094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A6B7DE-9256-44BC-B359-5BD6F2A2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330828"/>
            <a:ext cx="8591550" cy="832405"/>
          </a:xfrm>
        </p:spPr>
        <p:txBody>
          <a:bodyPr>
            <a:normAutofit fontScale="90000"/>
          </a:bodyPr>
          <a:lstStyle/>
          <a:p>
            <a:pPr algn="ctr"/>
            <a:r>
              <a:rPr lang="haw-US" sz="4800" dirty="0" smtClean="0"/>
              <a:t/>
            </a:r>
            <a:br>
              <a:rPr lang="haw-US" sz="4800" dirty="0" smtClean="0"/>
            </a:br>
            <a:r>
              <a:rPr lang="haw-US" sz="4800" dirty="0"/>
              <a:t/>
            </a:r>
            <a:br>
              <a:rPr lang="haw-US" sz="4800" dirty="0"/>
            </a:br>
            <a:r>
              <a:rPr lang="haw-US" sz="4800" dirty="0" smtClean="0"/>
              <a:t/>
            </a:r>
            <a:br>
              <a:rPr lang="haw-US" sz="4800" dirty="0" smtClean="0"/>
            </a:br>
            <a:r>
              <a:rPr lang="haw-US" sz="4800" dirty="0"/>
              <a:t/>
            </a:r>
            <a:br>
              <a:rPr lang="haw-US" sz="4800" dirty="0"/>
            </a:br>
            <a:r>
              <a:rPr lang="haw-US" sz="4800" dirty="0" smtClean="0"/>
              <a:t/>
            </a:r>
            <a:br>
              <a:rPr lang="haw-US" sz="4800" dirty="0" smtClean="0"/>
            </a:br>
            <a:r>
              <a:rPr lang="haw-US" sz="4800" dirty="0"/>
              <a:t/>
            </a:r>
            <a:br>
              <a:rPr lang="haw-US" sz="4800" dirty="0"/>
            </a:br>
            <a:r>
              <a:rPr lang="haw-US" sz="4800" dirty="0" smtClean="0"/>
              <a:t/>
            </a:r>
            <a:br>
              <a:rPr lang="haw-US" sz="4800" dirty="0" smtClean="0"/>
            </a:br>
            <a:r>
              <a:rPr lang="haw-US" sz="4800" dirty="0"/>
              <a:t/>
            </a:r>
            <a:br>
              <a:rPr lang="haw-US" sz="4800" dirty="0"/>
            </a:br>
            <a:r>
              <a:rPr lang="haw-US" sz="4800" dirty="0" smtClean="0"/>
              <a:t/>
            </a:r>
            <a:br>
              <a:rPr lang="haw-US" sz="4800" dirty="0" smtClean="0"/>
            </a:br>
            <a:r>
              <a:rPr lang="haw-US" sz="4800" dirty="0"/>
              <a:t/>
            </a:r>
            <a:br>
              <a:rPr lang="haw-US" sz="4800" dirty="0"/>
            </a:br>
            <a:r>
              <a:rPr lang="haw-US" sz="4800" dirty="0" smtClean="0"/>
              <a:t/>
            </a:r>
            <a:br>
              <a:rPr lang="haw-US" sz="4800" dirty="0" smtClean="0"/>
            </a:br>
            <a:r>
              <a:rPr lang="haw-US" sz="4800" dirty="0"/>
              <a:t/>
            </a:r>
            <a:br>
              <a:rPr lang="haw-US" sz="4800" dirty="0"/>
            </a:br>
            <a:r>
              <a:rPr lang="haw-US" sz="4800" dirty="0" smtClean="0"/>
              <a:t>SHORT TERM LEASES</a:t>
            </a:r>
            <a:endParaRPr lang="en-US" sz="4800" dirty="0"/>
          </a:p>
        </p:txBody>
      </p:sp>
      <p:pic>
        <p:nvPicPr>
          <p:cNvPr id="4" name="Picture 3" descr="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4" y="2240818"/>
            <a:ext cx="2079551" cy="2718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4970" y="6136067"/>
            <a:ext cx="244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NSCF Dodge Ball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464" y="4599108"/>
            <a:ext cx="207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Fitness By Coco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1793" y="6136067"/>
            <a:ext cx="38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Halau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Kawaipuilani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IMG_183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21" y="1494798"/>
            <a:ext cx="4102467" cy="27349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6659" y="1494798"/>
            <a:ext cx="3101117" cy="310111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6659" y="4229776"/>
            <a:ext cx="310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Kalena’s</a:t>
            </a:r>
            <a:r>
              <a:rPr lang="en-US" dirty="0" smtClean="0">
                <a:solidFill>
                  <a:schemeClr val="bg1"/>
                </a:solidFill>
              </a:rPr>
              <a:t> Polynesian </a:t>
            </a:r>
            <a:r>
              <a:rPr lang="en-US" dirty="0" err="1" smtClean="0">
                <a:solidFill>
                  <a:schemeClr val="bg1"/>
                </a:solidFill>
              </a:rPr>
              <a:t>Ohana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43121" y="3860443"/>
            <a:ext cx="332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Halau</a:t>
            </a:r>
            <a:r>
              <a:rPr lang="en-US" dirty="0" smtClean="0">
                <a:solidFill>
                  <a:schemeClr val="bg1"/>
                </a:solidFill>
              </a:rPr>
              <a:t> Hula </a:t>
            </a:r>
            <a:r>
              <a:rPr lang="en-US" dirty="0" err="1" smtClean="0">
                <a:solidFill>
                  <a:schemeClr val="bg1"/>
                </a:solidFill>
              </a:rPr>
              <a:t>Makana</a:t>
            </a:r>
            <a:r>
              <a:rPr lang="en-US" dirty="0" smtClean="0">
                <a:solidFill>
                  <a:schemeClr val="bg1"/>
                </a:solidFill>
              </a:rPr>
              <a:t> A </a:t>
            </a:r>
            <a:r>
              <a:rPr lang="en-US" dirty="0" err="1" smtClean="0">
                <a:solidFill>
                  <a:schemeClr val="bg1"/>
                </a:solidFill>
              </a:rPr>
              <a:t>Ke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Akua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04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408"/>
            <a:ext cx="8229600" cy="1008542"/>
          </a:xfrm>
        </p:spPr>
        <p:txBody>
          <a:bodyPr/>
          <a:lstStyle/>
          <a:p>
            <a:pPr algn="ctr"/>
            <a:r>
              <a:rPr lang="en-US" dirty="0"/>
              <a:t>COMMERCIAL KITCHEN</a:t>
            </a:r>
            <a:r>
              <a:rPr lang="haw-US" dirty="0"/>
              <a:t> </a:t>
            </a:r>
            <a:r>
              <a:rPr lang="en-US" dirty="0"/>
              <a:t>USERS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199" y="1264639"/>
            <a:ext cx="7984067" cy="809552"/>
          </a:xfrm>
        </p:spPr>
        <p:txBody>
          <a:bodyPr>
            <a:noAutofit/>
          </a:bodyPr>
          <a:lstStyle/>
          <a:p>
            <a:pPr marL="118872" indent="0" algn="ctr">
              <a:buNone/>
            </a:pPr>
            <a:r>
              <a:rPr lang="en-US" sz="1800" dirty="0">
                <a:solidFill>
                  <a:schemeClr val="tx1"/>
                </a:solidFill>
              </a:rPr>
              <a:t>To better serve our Commercial Kitchen users, the WCA has been given a Grant in Aid to modify the kitchen. Mahalo to Sen. Gil </a:t>
            </a:r>
            <a:r>
              <a:rPr lang="en-US" sz="1800" dirty="0" err="1">
                <a:solidFill>
                  <a:schemeClr val="tx1"/>
                </a:solidFill>
              </a:rPr>
              <a:t>Riviere</a:t>
            </a:r>
            <a:r>
              <a:rPr lang="en-US" sz="1800" dirty="0">
                <a:solidFill>
                  <a:schemeClr val="tx1"/>
                </a:solidFill>
              </a:rPr>
              <a:t> and Rep. Sean </a:t>
            </a:r>
            <a:r>
              <a:rPr lang="en-US" sz="1800" dirty="0" err="1">
                <a:solidFill>
                  <a:schemeClr val="tx1"/>
                </a:solidFill>
              </a:rPr>
              <a:t>Quinlin</a:t>
            </a:r>
            <a:r>
              <a:rPr lang="en-US" sz="1800" dirty="0">
                <a:solidFill>
                  <a:schemeClr val="tx1"/>
                </a:solidFill>
              </a:rPr>
              <a:t> for </a:t>
            </a:r>
            <a:r>
              <a:rPr lang="haw-US" sz="1800" dirty="0">
                <a:solidFill>
                  <a:schemeClr val="tx1"/>
                </a:solidFill>
              </a:rPr>
              <a:t>their</a:t>
            </a:r>
            <a:r>
              <a:rPr lang="en-US" sz="1800" dirty="0">
                <a:solidFill>
                  <a:schemeClr val="tx1"/>
                </a:solidFill>
              </a:rPr>
              <a:t> support.</a:t>
            </a:r>
            <a:r>
              <a:rPr lang="haw-US" sz="1800" dirty="0">
                <a:solidFill>
                  <a:schemeClr val="tx1"/>
                </a:solidFill>
              </a:rPr>
              <a:t> Work is </a:t>
            </a:r>
            <a:r>
              <a:rPr lang="haw-US" sz="1800" dirty="0" smtClean="0">
                <a:solidFill>
                  <a:schemeClr val="tx1"/>
                </a:solidFill>
              </a:rPr>
              <a:t>expected </a:t>
            </a:r>
            <a:r>
              <a:rPr lang="haw-US" sz="1800" dirty="0">
                <a:solidFill>
                  <a:schemeClr val="tx1"/>
                </a:solidFill>
              </a:rPr>
              <a:t>to begin this year.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772224"/>
              </p:ext>
            </p:extLst>
          </p:nvPr>
        </p:nvGraphicFramePr>
        <p:xfrm>
          <a:off x="1195659" y="2389482"/>
          <a:ext cx="6507145" cy="3390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3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548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33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Carol’s </a:t>
                      </a:r>
                      <a:r>
                        <a:rPr lang="en-US" dirty="0" err="1"/>
                        <a:t>Cook’n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aw-US" dirty="0"/>
                        <a:t>Papiʻs Tacos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Soak and Smoke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Waialua</a:t>
                      </a:r>
                      <a:r>
                        <a:rPr lang="en-US" baseline="0" dirty="0"/>
                        <a:t> Fast Foods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Nui’s Thai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Onolicious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Grindz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Hono’s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Surfer’s Wife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aw-US" dirty="0"/>
                        <a:t>Big Wave Cafe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Big Wave Shrimp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aw-US" dirty="0"/>
                        <a:t>Kula Shave 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Onolicious</a:t>
                      </a:r>
                      <a:r>
                        <a:rPr lang="en-US" dirty="0"/>
                        <a:t> Moments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Young’s Lunch Wagon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Poly’s Kitchen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Del-</a:t>
                      </a:r>
                      <a:r>
                        <a:rPr lang="en-US" dirty="0" err="1" smtClean="0"/>
                        <a:t>icious</a:t>
                      </a:r>
                      <a:r>
                        <a:rPr lang="en-US" dirty="0" smtClean="0"/>
                        <a:t> Burgers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64323" y="6029585"/>
            <a:ext cx="6507144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SUPPORT OUR LOCAL VENDORS AND BUSINESSES!</a:t>
            </a:r>
          </a:p>
        </p:txBody>
      </p:sp>
    </p:spTree>
    <p:extLst>
      <p:ext uri="{BB962C8B-B14F-4D97-AF65-F5344CB8AC3E}">
        <p14:creationId xmlns:p14="http://schemas.microsoft.com/office/powerpoint/2010/main" val="2881566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LONG TERM LEASES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5201" y="1762796"/>
            <a:ext cx="5987862" cy="2213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KA HANA PONO DAY CARE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LANDMARK BUILDERS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</a:rPr>
              <a:t>NORTH SHORE CHAMBER OF COMMERCE</a:t>
            </a:r>
          </a:p>
        </p:txBody>
      </p:sp>
      <p:pic>
        <p:nvPicPr>
          <p:cNvPr id="10" name="Picture 9" descr="020416133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3" y="4148033"/>
            <a:ext cx="4236007" cy="2367180"/>
          </a:xfrm>
          <a:prstGeom prst="rect">
            <a:avLst/>
          </a:prstGeom>
        </p:spPr>
      </p:pic>
      <p:pic>
        <p:nvPicPr>
          <p:cNvPr id="8" name="Picture 7" descr="020416133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4" y="4148033"/>
            <a:ext cx="3945300" cy="2367180"/>
          </a:xfrm>
          <a:prstGeom prst="rect">
            <a:avLst/>
          </a:prstGeom>
        </p:spPr>
      </p:pic>
      <p:pic>
        <p:nvPicPr>
          <p:cNvPr id="11" name="Picture 10" descr="0204161339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62" y="1707368"/>
            <a:ext cx="3489112" cy="167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82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GOALS FOR </a:t>
            </a:r>
            <a:r>
              <a:rPr lang="haw-US" sz="4000" dirty="0"/>
              <a:t>2020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76314"/>
              </p:ext>
            </p:extLst>
          </p:nvPr>
        </p:nvGraphicFramePr>
        <p:xfrm>
          <a:off x="640409" y="1631937"/>
          <a:ext cx="8157872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21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857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BUILDINGS &amp;</a:t>
                      </a:r>
                      <a:r>
                        <a:rPr lang="en-US" baseline="0" dirty="0"/>
                        <a:t> GROUNDS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OTHER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Upgrade Atherton Meeting 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Community Involvement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Install Fencing Where Needed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Offer Diversified Activities: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Paint Gym Interior</a:t>
                      </a:r>
                    </a:p>
                    <a:p>
                      <a:r>
                        <a:rPr lang="en-US" dirty="0"/>
                        <a:t>Repair Gym </a:t>
                      </a:r>
                      <a:r>
                        <a:rPr lang="en-US" dirty="0" smtClean="0"/>
                        <a:t>Screens </a:t>
                      </a:r>
                      <a:r>
                        <a:rPr lang="mr-IN" dirty="0" smtClean="0"/>
                        <a:t>–</a:t>
                      </a:r>
                      <a:r>
                        <a:rPr lang="en-US" dirty="0" smtClean="0"/>
                        <a:t> Work ongoing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Start up Movie Night(s) to Include Cultural and Educational</a:t>
                      </a:r>
                      <a:r>
                        <a:rPr lang="en-US" baseline="0" dirty="0"/>
                        <a:t> Films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Beautify Grounds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Sponsor Tutoring Classes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aw-US" dirty="0"/>
                        <a:t>Complete </a:t>
                      </a:r>
                      <a:r>
                        <a:rPr lang="en-US" dirty="0"/>
                        <a:t>Gym Floor Renovation</a:t>
                      </a:r>
                    </a:p>
                    <a:p>
                      <a:r>
                        <a:rPr lang="en-US" dirty="0"/>
                        <a:t>Upgrade Commercial Kitchen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dirty="0"/>
                        <a:t>Create Competitive Games for Our Young People with Sponsorships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Improve Stage Area</a:t>
                      </a:r>
                      <a:r>
                        <a:rPr lang="haw-US" dirty="0"/>
                        <a:t> – Work Ongoing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Increase Membership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Upgrade Office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Work</a:t>
                      </a:r>
                      <a:r>
                        <a:rPr lang="en-US" baseline="0" dirty="0"/>
                        <a:t> Ongoing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Mini-Museum Historical Display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374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LONG TERM GOALS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103"/>
              </p:ext>
            </p:extLst>
          </p:nvPr>
        </p:nvGraphicFramePr>
        <p:xfrm>
          <a:off x="938330" y="1814912"/>
          <a:ext cx="7577753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9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78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21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BUILDING &amp; GROUNDS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OTHER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139">
                <a:tc>
                  <a:txBody>
                    <a:bodyPr/>
                    <a:lstStyle/>
                    <a:p>
                      <a:r>
                        <a:rPr lang="en-US" dirty="0"/>
                        <a:t>Replace Broken Jalousie Assemblies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Computer Lab </a:t>
                      </a:r>
                      <a:r>
                        <a:rPr lang="en-US" dirty="0" smtClean="0"/>
                        <a:t>Facilities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Split Air System for Offices/Atherton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Tutoring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21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Fire Sprinkler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Get Member Participation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2139">
                <a:tc>
                  <a:txBody>
                    <a:bodyPr/>
                    <a:lstStyle/>
                    <a:p>
                      <a:r>
                        <a:rPr lang="en-US" dirty="0"/>
                        <a:t>Paint </a:t>
                      </a:r>
                      <a:r>
                        <a:rPr lang="en-US" dirty="0" smtClean="0"/>
                        <a:t>Gym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Develop Sport Programs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2139">
                <a:tc>
                  <a:txBody>
                    <a:bodyPr/>
                    <a:lstStyle/>
                    <a:p>
                      <a:r>
                        <a:rPr lang="en-US" dirty="0" smtClean="0"/>
                        <a:t>Outdoor Pavilion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Ukulele Making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21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5542" y="5795663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</a:t>
            </a:r>
            <a:r>
              <a:rPr lang="en-US" u="sng" dirty="0"/>
              <a:t>can</a:t>
            </a:r>
            <a:r>
              <a:rPr lang="en-US" dirty="0"/>
              <a:t> accomplish these goals as a </a:t>
            </a:r>
            <a:r>
              <a:rPr lang="en-US" dirty="0" smtClean="0"/>
              <a:t>community with your help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75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18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73" y="4565326"/>
            <a:ext cx="2628830" cy="1752553"/>
          </a:xfrm>
          <a:prstGeom prst="rect">
            <a:avLst/>
          </a:prstGeom>
        </p:spPr>
      </p:pic>
      <p:pic>
        <p:nvPicPr>
          <p:cNvPr id="9" name="Picture 8" descr="IMG_18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773" y="4565326"/>
            <a:ext cx="2649790" cy="1752554"/>
          </a:xfrm>
          <a:prstGeom prst="rect">
            <a:avLst/>
          </a:prstGeom>
        </p:spPr>
      </p:pic>
      <p:pic>
        <p:nvPicPr>
          <p:cNvPr id="11" name="Picture 10" descr="IMG_17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1" y="4429118"/>
            <a:ext cx="2833142" cy="1888761"/>
          </a:xfrm>
          <a:prstGeom prst="rect">
            <a:avLst/>
          </a:prstGeom>
        </p:spPr>
      </p:pic>
      <p:pic>
        <p:nvPicPr>
          <p:cNvPr id="10" name="Picture 9" descr="IMG_179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12" y="2601910"/>
            <a:ext cx="3115485" cy="2076990"/>
          </a:xfrm>
          <a:prstGeom prst="rect">
            <a:avLst/>
          </a:prstGeom>
        </p:spPr>
      </p:pic>
      <p:pic>
        <p:nvPicPr>
          <p:cNvPr id="14" name="Picture 13" descr="122316110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83" y="1709137"/>
            <a:ext cx="1776720" cy="296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78" y="208180"/>
            <a:ext cx="8591550" cy="1066801"/>
          </a:xfrm>
        </p:spPr>
        <p:txBody>
          <a:bodyPr/>
          <a:lstStyle/>
          <a:p>
            <a:r>
              <a:rPr lang="en-US" dirty="0"/>
              <a:t>Volunteers make a </a:t>
            </a:r>
            <a:r>
              <a:rPr lang="en-US" dirty="0" smtClean="0"/>
              <a:t>Difference</a:t>
            </a:r>
            <a:r>
              <a:rPr lang="mr-IN" smtClean="0"/>
              <a:t>…</a:t>
            </a:r>
            <a:endParaRPr lang="en-US" dirty="0"/>
          </a:p>
        </p:txBody>
      </p:sp>
      <p:pic>
        <p:nvPicPr>
          <p:cNvPr id="4" name="Picture 3" descr="Unknown-3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8" y="1717697"/>
            <a:ext cx="1665675" cy="2961200"/>
          </a:xfrm>
          <a:prstGeom prst="rect">
            <a:avLst/>
          </a:prstGeom>
        </p:spPr>
      </p:pic>
      <p:pic>
        <p:nvPicPr>
          <p:cNvPr id="6" name="Picture 5" descr="IMG_184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53" y="1717697"/>
            <a:ext cx="2208060" cy="1472040"/>
          </a:xfrm>
          <a:prstGeom prst="rect">
            <a:avLst/>
          </a:prstGeom>
        </p:spPr>
      </p:pic>
      <p:pic>
        <p:nvPicPr>
          <p:cNvPr id="7" name="Picture 6" descr="IMG_183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4615" y="2202670"/>
            <a:ext cx="2961201" cy="19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78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812615"/>
          </a:xfrm>
        </p:spPr>
        <p:txBody>
          <a:bodyPr>
            <a:normAutofit/>
          </a:bodyPr>
          <a:lstStyle/>
          <a:p>
            <a:r>
              <a:rPr lang="en-US" sz="4000" dirty="0"/>
              <a:t>NEEDED </a:t>
            </a:r>
            <a:r>
              <a:rPr lang="en-US" sz="4000" dirty="0" smtClean="0"/>
              <a:t>REPAIRS</a:t>
            </a:r>
            <a:r>
              <a:rPr lang="mr-IN" sz="4000" dirty="0" smtClean="0"/>
              <a:t>…</a:t>
            </a:r>
            <a:r>
              <a:rPr lang="en-US" sz="4000" dirty="0" smtClean="0"/>
              <a:t>long overdue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189778" y="5635312"/>
            <a:ext cx="8742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you want people to use the facility, it must look appealing. Our facilities need a “facelift”. We need volunteers and we need funding. Let’s make </a:t>
            </a:r>
            <a:r>
              <a:rPr lang="en-US" dirty="0" smtClean="0"/>
              <a:t>2020 </a:t>
            </a:r>
            <a:r>
              <a:rPr lang="en-US" dirty="0"/>
              <a:t>a year of achievements. With your help it can be done!</a:t>
            </a:r>
          </a:p>
        </p:txBody>
      </p:sp>
      <p:pic>
        <p:nvPicPr>
          <p:cNvPr id="3" name="Picture 2" descr="20171127_11051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4" y="3928298"/>
            <a:ext cx="2871964" cy="1615479"/>
          </a:xfrm>
          <a:prstGeom prst="rect">
            <a:avLst/>
          </a:prstGeom>
        </p:spPr>
      </p:pic>
      <p:pic>
        <p:nvPicPr>
          <p:cNvPr id="4" name="Picture 3" descr="Unknown-1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321" y="1368240"/>
            <a:ext cx="1361447" cy="2420350"/>
          </a:xfrm>
          <a:prstGeom prst="rect">
            <a:avLst/>
          </a:prstGeom>
        </p:spPr>
      </p:pic>
      <p:pic>
        <p:nvPicPr>
          <p:cNvPr id="10" name="Picture 9" descr="Unknown-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68" y="1369982"/>
            <a:ext cx="1361445" cy="2420347"/>
          </a:xfrm>
          <a:prstGeom prst="rect">
            <a:avLst/>
          </a:prstGeom>
        </p:spPr>
      </p:pic>
      <p:pic>
        <p:nvPicPr>
          <p:cNvPr id="11" name="Picture 10" descr="IMG_191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113" y="1771342"/>
            <a:ext cx="2418608" cy="1612405"/>
          </a:xfrm>
          <a:prstGeom prst="rect">
            <a:avLst/>
          </a:prstGeom>
        </p:spPr>
      </p:pic>
      <p:pic>
        <p:nvPicPr>
          <p:cNvPr id="12" name="Picture 11" descr="IMG_191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2223" y="1771633"/>
            <a:ext cx="2420349" cy="1613566"/>
          </a:xfrm>
          <a:prstGeom prst="rect">
            <a:avLst/>
          </a:prstGeom>
        </p:spPr>
      </p:pic>
      <p:pic>
        <p:nvPicPr>
          <p:cNvPr id="14" name="Picture 13" descr="IMG_191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8623" y="1771343"/>
            <a:ext cx="2418609" cy="161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7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VISION OF THE FOUNDERS</a:t>
            </a:r>
            <a:r>
              <a:rPr lang="mr-IN" sz="4000" dirty="0"/>
              <a:t>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79463" y="1295401"/>
            <a:ext cx="7583488" cy="4297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THAT THE PUPOSE OF THE ORGANIZATION WAS PURELY BENEVOLENT, CHARITABLE, EDUCATIONAL AND SCIENTIFIC DIRECTLY OR BY COOPERATION WITH OTHER AGENGIES WHICH INCLUDED: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A LIBRARY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BOY’S AND GIRL’S CLUBS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SPORT ACTIVITIES BOTH INSIDE AND OUTSIDE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GAMES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DRAMATICS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HOBBIES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ARTS AND CRAFTS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EDUCATIONAL CLASSES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CLINICS TO FURNISH MEDICAL ATTENDANCE FOR THE SICK AND DISABLED</a:t>
            </a:r>
          </a:p>
          <a:p>
            <a:pPr lvl="1">
              <a:buFont typeface="Wingdings" charset="2"/>
              <a:buChar char="§"/>
            </a:pPr>
            <a:r>
              <a:rPr lang="en-US" sz="1600" b="1" dirty="0"/>
              <a:t>MATERNAL AND INFANT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463" y="5855641"/>
            <a:ext cx="730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HAVE THE FACILITIES BUT IT TAKES A COMMUNITY TO MAKE THIS HAPPEN. WHAT IS YOUR VISION?</a:t>
            </a:r>
          </a:p>
        </p:txBody>
      </p:sp>
    </p:spTree>
    <p:extLst>
      <p:ext uri="{BB962C8B-B14F-4D97-AF65-F5344CB8AC3E}">
        <p14:creationId xmlns:p14="http://schemas.microsoft.com/office/powerpoint/2010/main" val="89056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umbnail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30" y="1599259"/>
            <a:ext cx="4635752" cy="27235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LET US MOVE INTO THE FUTURE TOGETHER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263" y="1945627"/>
            <a:ext cx="96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1934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82" y="3581884"/>
            <a:ext cx="3893341" cy="29200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3403" y="6132557"/>
            <a:ext cx="122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2020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2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62159"/>
            <a:ext cx="7583488" cy="1283167"/>
          </a:xfrm>
        </p:spPr>
        <p:txBody>
          <a:bodyPr>
            <a:normAutofit/>
          </a:bodyPr>
          <a:lstStyle/>
          <a:p>
            <a:r>
              <a:rPr lang="en-US" sz="4000" dirty="0"/>
              <a:t>MEETING AGENDA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/>
              <a:t>February 19,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79463" y="1828800"/>
            <a:ext cx="3585424" cy="42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659064529"/>
              </p:ext>
            </p:extLst>
          </p:nvPr>
        </p:nvGraphicFramePr>
        <p:xfrm>
          <a:off x="874889" y="1940774"/>
          <a:ext cx="7262518" cy="363501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256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68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2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Call to Order</a:t>
                      </a:r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en-US" sz="2000" dirty="0"/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2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Welcome and Pule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2000" dirty="0" smtClean="0"/>
                        <a:t>Nominations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Introduction of Board</a:t>
                      </a:r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Candidate Introductions</a:t>
                      </a:r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29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/>
                        <a:t>Approval of Agenda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Vote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2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Approval of Minutes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Dedication of Plaque</a:t>
                      </a:r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14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Treasurer’s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Adjournment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9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Committee</a:t>
                      </a:r>
                      <a:r>
                        <a:rPr lang="en-US" sz="2000" baseline="0" dirty="0" smtClean="0"/>
                        <a:t> Reports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Refreshments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WCA Honorees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24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2019 In Review</a:t>
                      </a:r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 smtClean="0"/>
                    </a:p>
                  </a:txBody>
                  <a:tcPr anchor="ctr">
                    <a:solidFill>
                      <a:schemeClr val="accent4">
                        <a:lumMod val="5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8243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4508164899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" y="4309389"/>
            <a:ext cx="3819997" cy="2291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Dedication of Stage Plaque Honoring</a:t>
            </a:r>
            <a:br>
              <a:rPr lang="en-US" dirty="0" smtClean="0"/>
            </a:br>
            <a:r>
              <a:rPr lang="en-US" dirty="0" smtClean="0"/>
              <a:t>Gloria </a:t>
            </a:r>
            <a:r>
              <a:rPr lang="en-US" dirty="0" err="1" smtClean="0"/>
              <a:t>Luakia</a:t>
            </a:r>
            <a:r>
              <a:rPr lang="en-US" dirty="0" smtClean="0"/>
              <a:t> </a:t>
            </a:r>
            <a:r>
              <a:rPr lang="en-US" dirty="0" err="1" smtClean="0"/>
              <a:t>Makakoa</a:t>
            </a:r>
            <a:r>
              <a:rPr lang="en-US" dirty="0" smtClean="0"/>
              <a:t> Andersen</a:t>
            </a:r>
            <a:endParaRPr lang="en-US" dirty="0"/>
          </a:p>
        </p:txBody>
      </p:sp>
      <p:pic>
        <p:nvPicPr>
          <p:cNvPr id="7" name="Picture 6" descr="thumbnail-6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82" y="1609465"/>
            <a:ext cx="1915584" cy="2554111"/>
          </a:xfrm>
          <a:prstGeom prst="rect">
            <a:avLst/>
          </a:prstGeom>
        </p:spPr>
      </p:pic>
      <p:pic>
        <p:nvPicPr>
          <p:cNvPr id="8" name="Picture 7" descr="thumbnail-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04" y="1609464"/>
            <a:ext cx="1915584" cy="2554112"/>
          </a:xfrm>
          <a:prstGeom prst="rect">
            <a:avLst/>
          </a:prstGeom>
        </p:spPr>
      </p:pic>
      <p:pic>
        <p:nvPicPr>
          <p:cNvPr id="12" name="Picture 11" descr="thumbnail-0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10" y="4309389"/>
            <a:ext cx="5023556" cy="2291997"/>
          </a:xfrm>
          <a:prstGeom prst="rect">
            <a:avLst/>
          </a:prstGeom>
        </p:spPr>
      </p:pic>
      <p:pic>
        <p:nvPicPr>
          <p:cNvPr id="6" name="Picture 5" descr="thumbnail-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110" y="1609465"/>
            <a:ext cx="1447268" cy="2572920"/>
          </a:xfrm>
          <a:prstGeom prst="rect">
            <a:avLst/>
          </a:prstGeom>
        </p:spPr>
      </p:pic>
      <p:pic>
        <p:nvPicPr>
          <p:cNvPr id="3" name="Picture 2" descr="0110170920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56" y="1609463"/>
            <a:ext cx="1543752" cy="2572921"/>
          </a:xfrm>
          <a:prstGeom prst="rect">
            <a:avLst/>
          </a:prstGeom>
        </p:spPr>
      </p:pic>
      <p:pic>
        <p:nvPicPr>
          <p:cNvPr id="4" name="Picture 3" descr="1125151739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" y="1609464"/>
            <a:ext cx="1546319" cy="257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4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670" y="388056"/>
            <a:ext cx="8591550" cy="78034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2019 NET OPERATING INCOME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2956918"/>
              </p:ext>
            </p:extLst>
          </p:nvPr>
        </p:nvGraphicFramePr>
        <p:xfrm>
          <a:off x="779463" y="1478107"/>
          <a:ext cx="7583488" cy="155639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460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33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909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OPERATING INCOME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099">
                <a:tc>
                  <a:txBody>
                    <a:bodyPr/>
                    <a:lstStyle/>
                    <a:p>
                      <a:r>
                        <a:rPr lang="en-US" dirty="0"/>
                        <a:t>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$ 116,165.87.00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9099">
                <a:tc>
                  <a:txBody>
                    <a:bodyPr/>
                    <a:lstStyle/>
                    <a:p>
                      <a:r>
                        <a:rPr lang="en-US" dirty="0"/>
                        <a:t>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$122,343.88.00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9099">
                <a:tc>
                  <a:txBody>
                    <a:bodyPr/>
                    <a:lstStyle/>
                    <a:p>
                      <a:r>
                        <a:rPr lang="en-US" dirty="0"/>
                        <a:t>NET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-$ 6,177.70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6084359"/>
              </p:ext>
            </p:extLst>
          </p:nvPr>
        </p:nvGraphicFramePr>
        <p:xfrm>
          <a:off x="779463" y="4960361"/>
          <a:ext cx="7583488" cy="1489614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460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33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65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2019 GRANT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/>
                        <a:t>(GIA) FOR  MAJOR CAPITAL </a:t>
                      </a:r>
                      <a:r>
                        <a:rPr lang="en-US" sz="1600" baseline="0" dirty="0" smtClean="0"/>
                        <a:t>IMPROVEMENTS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WORK TO BEGIN 2020</a:t>
                      </a:r>
                      <a:endParaRPr lang="en-US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dirty="0"/>
                        <a:t>Commercial Kitchen</a:t>
                      </a:r>
                      <a:r>
                        <a:rPr lang="en-US" baseline="0" dirty="0"/>
                        <a:t> Modifications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$ 16,000.00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5247">
                <a:tc>
                  <a:txBody>
                    <a:bodyPr/>
                    <a:lstStyle/>
                    <a:p>
                      <a:r>
                        <a:rPr lang="en-US" dirty="0"/>
                        <a:t>Gym Floor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$ 60,000.00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610809"/>
              </p:ext>
            </p:extLst>
          </p:nvPr>
        </p:nvGraphicFramePr>
        <p:xfrm>
          <a:off x="779463" y="3676005"/>
          <a:ext cx="7583488" cy="778198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460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33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90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December 31, 2019  WAIALUA COMMUNITY CREDIT UNION ACCOUNT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9099">
                <a:tc>
                  <a:txBody>
                    <a:bodyPr/>
                    <a:lstStyle/>
                    <a:p>
                      <a:r>
                        <a:rPr lang="en-US" dirty="0"/>
                        <a:t>Account Beginning Balance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$ 68,784.47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9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72260312"/>
              </p:ext>
            </p:extLst>
          </p:nvPr>
        </p:nvGraphicFramePr>
        <p:xfrm>
          <a:off x="0" y="915656"/>
          <a:ext cx="9144000" cy="5942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>
            <a:extLst>
              <a:ext uri="{FF2B5EF4-FFF2-40B4-BE49-F238E27FC236}">
                <a16:creationId xmlns="" xmlns:a16="http://schemas.microsoft.com/office/drawing/2014/main" id="{23AECDD2-6FEC-4FE0-B401-09862D8CD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6"/>
            <a:ext cx="9144000" cy="752788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</a:rPr>
              <a:t>2019 </a:t>
            </a:r>
            <a:r>
              <a:rPr lang="haw-US" sz="4000" dirty="0" smtClean="0">
                <a:solidFill>
                  <a:srgbClr val="FFFFFF"/>
                </a:solidFill>
              </a:rPr>
              <a:t>OPERATING </a:t>
            </a:r>
            <a:r>
              <a:rPr lang="en-US" sz="4000" dirty="0">
                <a:solidFill>
                  <a:srgbClr val="FFFFFF"/>
                </a:solidFill>
              </a:rPr>
              <a:t>REVENUE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235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4B20BBC5-86B6-4838-B053-608053B4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8954"/>
            <a:ext cx="9144000" cy="111955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FFFF"/>
                </a:solidFill>
              </a:rPr>
              <a:t>2019 EXPENDITURES</a:t>
            </a:r>
            <a:endParaRPr lang="en-US" sz="40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3812DC24-2256-4DF0-88DE-D0EDB2857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4951775"/>
              </p:ext>
            </p:extLst>
          </p:nvPr>
        </p:nvGraphicFramePr>
        <p:xfrm>
          <a:off x="269632" y="990600"/>
          <a:ext cx="8559412" cy="5691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039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97934"/>
            <a:ext cx="5969000" cy="99906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BALANCE SHEET</a:t>
            </a:r>
            <a:br>
              <a:rPr lang="en-US" dirty="0"/>
            </a:br>
            <a:r>
              <a:rPr lang="en-US" dirty="0"/>
              <a:t>End of  Year December 31, 2019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160914"/>
              </p:ext>
            </p:extLst>
          </p:nvPr>
        </p:nvGraphicFramePr>
        <p:xfrm>
          <a:off x="1447800" y="1993902"/>
          <a:ext cx="5969000" cy="4063995"/>
        </p:xfrm>
        <a:graphic>
          <a:graphicData uri="http://schemas.openxmlformats.org/drawingml/2006/table">
            <a:tbl>
              <a:tblPr/>
              <a:tblGrid>
                <a:gridCol w="43918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71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ASSETS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Amount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Bank Accounts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$ 79,930.08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Current Assests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$ 0.00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Holding Account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$0.00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LIABILITIES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Payroll Liabilities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$ 2,513.53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current Liabilities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$ 3,943.88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EQUITY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Opening Balance Equity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$ 5,809.97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Retained Earnings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$ 76,353.93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Net Income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-$ 6,177.70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Equity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$ 75,986.20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7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TOTAL CURRENT LIABILITIES AND EQUITY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$ 79,930.08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2486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207"/>
            <a:ext cx="8229600" cy="865350"/>
          </a:xfrm>
        </p:spPr>
        <p:txBody>
          <a:bodyPr/>
          <a:lstStyle/>
          <a:p>
            <a:pPr algn="ctr"/>
            <a:r>
              <a:rPr lang="en-US" sz="4000" dirty="0"/>
              <a:t>2019 in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79463" y="1100991"/>
            <a:ext cx="7583488" cy="6092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FF"/>
                </a:solidFill>
              </a:rPr>
              <a:t>ACCOMPLISHMENTS AND CHALLENGES</a:t>
            </a:r>
          </a:p>
          <a:p>
            <a:endParaRPr lang="en-US" dirty="0"/>
          </a:p>
          <a:p>
            <a:pPr>
              <a:buFont typeface="Wingdings" charset="2"/>
              <a:buChar char="§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9363" y="2071611"/>
            <a:ext cx="35035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Franklin Gothic Book"/>
                <a:cs typeface="Franklin Gothic Book"/>
              </a:rPr>
              <a:t>CHALLENGES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MAJOR REPAIRS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JALOUSIE WINDOWS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OTHER WINDOW REPAIRS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ROOF LEAKS OVER OFFICE AND ATHERTON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TOURIST AND OTHERS PARKING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PUBLIC USE OF RESTROOMS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9463" y="2044296"/>
            <a:ext cx="35035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Book"/>
                <a:cs typeface="Franklin Gothic Book"/>
              </a:rPr>
              <a:t>ACCOMPLISHMENTS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BEGIN OFFICE RENOVATION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INSTALLED PARKING LOT SIGNS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VARIOUS REPAIRS IN GYM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INITIATED TOWING </a:t>
            </a:r>
            <a:r>
              <a:rPr lang="en-US" dirty="0" smtClean="0"/>
              <a:t>SERVICE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SLURRY SEALED AND STRIPED FRONT PARKING AREA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COMPLETED COTTAGE #2 RESTROOM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742950" lvl="1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25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8011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BUILDINGS AND </a:t>
            </a:r>
            <a:r>
              <a:rPr lang="en-US" sz="4000" dirty="0" smtClean="0"/>
              <a:t>GROUNDS COMMITTEE</a:t>
            </a:r>
            <a:endParaRPr lang="en-US" sz="40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2941848" y="1141770"/>
            <a:ext cx="3019177" cy="53686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Much was done over the year thanks to Derrick Manners, Leif </a:t>
            </a:r>
            <a:r>
              <a:rPr lang="en-US" sz="1800" dirty="0" smtClean="0">
                <a:solidFill>
                  <a:schemeClr val="tx1"/>
                </a:solidFill>
              </a:rPr>
              <a:t>Andersen, Bridget Bordeau</a:t>
            </a:r>
            <a:r>
              <a:rPr lang="haw-US" sz="1800" dirty="0" smtClean="0">
                <a:solidFill>
                  <a:schemeClr val="tx1"/>
                </a:solidFill>
              </a:rPr>
              <a:t> </a:t>
            </a:r>
            <a:r>
              <a:rPr lang="haw-US" sz="1800" dirty="0">
                <a:solidFill>
                  <a:schemeClr val="tx1"/>
                </a:solidFill>
              </a:rPr>
              <a:t>and community volunteers.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Repaired Cottage deck and </a:t>
            </a:r>
            <a:r>
              <a:rPr lang="en-US" sz="1800" dirty="0" smtClean="0">
                <a:solidFill>
                  <a:schemeClr val="tx1"/>
                </a:solidFill>
              </a:rPr>
              <a:t>rails (ongoing)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haw-US" sz="1800" dirty="0">
                <a:solidFill>
                  <a:schemeClr val="tx1"/>
                </a:solidFill>
              </a:rPr>
              <a:t>Installed </a:t>
            </a:r>
            <a:r>
              <a:rPr lang="en-US" sz="1800" dirty="0">
                <a:solidFill>
                  <a:schemeClr val="tx1"/>
                </a:solidFill>
              </a:rPr>
              <a:t>Parking Lot </a:t>
            </a:r>
            <a:r>
              <a:rPr lang="haw-US" sz="1800" dirty="0">
                <a:solidFill>
                  <a:schemeClr val="tx1"/>
                </a:solidFill>
              </a:rPr>
              <a:t>Signs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haw-US" sz="1800" dirty="0">
                <a:solidFill>
                  <a:schemeClr val="tx1"/>
                </a:solidFill>
              </a:rPr>
              <a:t>Completed</a:t>
            </a:r>
            <a:r>
              <a:rPr lang="en-US" sz="1800" dirty="0">
                <a:solidFill>
                  <a:schemeClr val="tx1"/>
                </a:solidFill>
              </a:rPr>
              <a:t> Cottage #2 Restroom</a:t>
            </a:r>
          </a:p>
          <a:p>
            <a:pPr>
              <a:spcBef>
                <a:spcPts val="0"/>
              </a:spcBef>
            </a:pPr>
            <a:r>
              <a:rPr lang="haw-US" sz="1800" dirty="0" smtClean="0">
                <a:solidFill>
                  <a:schemeClr val="tx1"/>
                </a:solidFill>
              </a:rPr>
              <a:t>Replaced </a:t>
            </a:r>
            <a:r>
              <a:rPr lang="haw-US" sz="1800" dirty="0">
                <a:solidFill>
                  <a:schemeClr val="tx1"/>
                </a:solidFill>
              </a:rPr>
              <a:t>worn toilet valves</a:t>
            </a:r>
          </a:p>
          <a:p>
            <a:pPr>
              <a:spcBef>
                <a:spcPts val="0"/>
              </a:spcBef>
            </a:pPr>
            <a:r>
              <a:rPr lang="haw-US" sz="1800" dirty="0">
                <a:solidFill>
                  <a:schemeClr val="tx1"/>
                </a:solidFill>
              </a:rPr>
              <a:t>Repaired stage lights</a:t>
            </a:r>
          </a:p>
          <a:p>
            <a:pPr>
              <a:spcBef>
                <a:spcPts val="0"/>
              </a:spcBef>
            </a:pPr>
            <a:r>
              <a:rPr lang="haw-US" sz="1800" dirty="0">
                <a:solidFill>
                  <a:schemeClr val="tx1"/>
                </a:solidFill>
              </a:rPr>
              <a:t>Removed stage rolling </a:t>
            </a:r>
            <a:r>
              <a:rPr lang="haw-US" sz="1800" dirty="0" smtClean="0">
                <a:solidFill>
                  <a:schemeClr val="tx1"/>
                </a:solidFill>
              </a:rPr>
              <a:t>door </a:t>
            </a:r>
          </a:p>
          <a:p>
            <a:pPr>
              <a:spcBef>
                <a:spcPts val="0"/>
              </a:spcBef>
            </a:pPr>
            <a:r>
              <a:rPr lang="haw-US" sz="1800" dirty="0" smtClean="0">
                <a:solidFill>
                  <a:schemeClr val="tx1"/>
                </a:solidFill>
              </a:rPr>
              <a:t>Built “Dog House” for pump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Beautifying grounds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25" y="1270745"/>
            <a:ext cx="2707891" cy="4814030"/>
          </a:xfrm>
          <a:prstGeom prst="rect">
            <a:avLst/>
          </a:prstGeom>
        </p:spPr>
      </p:pic>
      <p:pic>
        <p:nvPicPr>
          <p:cNvPr id="6" name="Picture 5" descr="IMG_19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8" y="2939065"/>
            <a:ext cx="2313493" cy="1542329"/>
          </a:xfrm>
          <a:prstGeom prst="rect">
            <a:avLst/>
          </a:prstGeom>
        </p:spPr>
      </p:pic>
      <p:pic>
        <p:nvPicPr>
          <p:cNvPr id="4" name="Picture 3" descr="IMG_19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8" y="1396735"/>
            <a:ext cx="2313493" cy="1542329"/>
          </a:xfrm>
          <a:prstGeom prst="rect">
            <a:avLst/>
          </a:prstGeom>
        </p:spPr>
      </p:pic>
      <p:pic>
        <p:nvPicPr>
          <p:cNvPr id="7" name="Picture 6" descr="IMG_191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6518" y="4481393"/>
            <a:ext cx="2322467" cy="15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749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11110</TotalTime>
  <Words>1124</Words>
  <Application>Microsoft Macintosh PowerPoint</Application>
  <PresentationFormat>On-screen Show (4:3)</PresentationFormat>
  <Paragraphs>300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Soho</vt:lpstr>
      <vt:lpstr>Waialua  Community  Association</vt:lpstr>
      <vt:lpstr>2019 Board of Trustees and Staff</vt:lpstr>
      <vt:lpstr>MEETING AGENDA February 19, 2020</vt:lpstr>
      <vt:lpstr>2019 NET OPERATING INCOME</vt:lpstr>
      <vt:lpstr>2019 OPERATING REVENUE</vt:lpstr>
      <vt:lpstr>2019 EXPENDITURES</vt:lpstr>
      <vt:lpstr>BALANCE SHEET End of  Year December 31, 2019</vt:lpstr>
      <vt:lpstr>2019 in Review</vt:lpstr>
      <vt:lpstr>BUILDINGS AND GROUNDS COMMITTEE</vt:lpstr>
      <vt:lpstr>Work Accomplished</vt:lpstr>
      <vt:lpstr>PARKING  CHANGES </vt:lpstr>
      <vt:lpstr>     PROGRAM COMMITTEE </vt:lpstr>
      <vt:lpstr>SEWING CLASSES WCA SPONSORED NONETTE UNGUREIT </vt:lpstr>
      <vt:lpstr>NORTH SHORE MARTIAL ARTS WCA SPONSORED RICHARD GALIUS</vt:lpstr>
      <vt:lpstr>ANNUAL THANKSGIVING LUNCHEON</vt:lpstr>
      <vt:lpstr>Annual Thanksgiving A Community Working Together…</vt:lpstr>
      <vt:lpstr>I.H.S. COMMUNITY  AND OUTREACH PARTNERS</vt:lpstr>
      <vt:lpstr>INSTITUTE FOR HUMAN SERVICES and COMMUNITY PARTNERS</vt:lpstr>
      <vt:lpstr>Activities at the WCA</vt:lpstr>
      <vt:lpstr>WCA Community Honorees Richard and Emma Galius</vt:lpstr>
      <vt:lpstr>            SHORT TERM LEASES</vt:lpstr>
      <vt:lpstr>COMMERCIAL KITCHEN USERS </vt:lpstr>
      <vt:lpstr>LONG TERM LEASES</vt:lpstr>
      <vt:lpstr>GOALS FOR 2020</vt:lpstr>
      <vt:lpstr>LONG TERM GOALS</vt:lpstr>
      <vt:lpstr>Volunteers make a Difference…</vt:lpstr>
      <vt:lpstr>NEEDED REPAIRS…long overdue</vt:lpstr>
      <vt:lpstr>VISION OF THE FOUNDERS…</vt:lpstr>
      <vt:lpstr>LET US MOVE INTO THE FUTURE TOGETHER</vt:lpstr>
      <vt:lpstr>Dedication of Stage Plaque Honoring Gloria Luakia Makakoa Andersen</vt:lpstr>
    </vt:vector>
  </TitlesOfParts>
  <Company>Waialua Community Association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Waialua community association</dc:title>
  <dc:creator>Waialua CommunityAssociation</dc:creator>
  <cp:lastModifiedBy>Waialua CommunityAssociation</cp:lastModifiedBy>
  <cp:revision>367</cp:revision>
  <cp:lastPrinted>2020-02-19T00:08:57Z</cp:lastPrinted>
  <dcterms:created xsi:type="dcterms:W3CDTF">2016-01-19T21:02:51Z</dcterms:created>
  <dcterms:modified xsi:type="dcterms:W3CDTF">2020-12-21T03:20:02Z</dcterms:modified>
</cp:coreProperties>
</file>